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8" r:id="rId3"/>
    <p:sldId id="295" r:id="rId4"/>
    <p:sldId id="257" r:id="rId5"/>
    <p:sldId id="278" r:id="rId6"/>
    <p:sldId id="297" r:id="rId7"/>
    <p:sldId id="298" r:id="rId8"/>
    <p:sldId id="277" r:id="rId9"/>
    <p:sldId id="259" r:id="rId10"/>
    <p:sldId id="262" r:id="rId11"/>
    <p:sldId id="267" r:id="rId12"/>
    <p:sldId id="274" r:id="rId13"/>
    <p:sldId id="279" r:id="rId14"/>
    <p:sldId id="271" r:id="rId15"/>
    <p:sldId id="292" r:id="rId16"/>
    <p:sldId id="293" r:id="rId17"/>
    <p:sldId id="266" r:id="rId18"/>
    <p:sldId id="299" r:id="rId19"/>
    <p:sldId id="265" r:id="rId20"/>
    <p:sldId id="294" r:id="rId21"/>
    <p:sldId id="282" r:id="rId22"/>
    <p:sldId id="260" r:id="rId23"/>
    <p:sldId id="263" r:id="rId24"/>
    <p:sldId id="272" r:id="rId25"/>
    <p:sldId id="296" r:id="rId26"/>
    <p:sldId id="264" r:id="rId27"/>
    <p:sldId id="280" r:id="rId28"/>
    <p:sldId id="281" r:id="rId29"/>
    <p:sldId id="283" r:id="rId30"/>
    <p:sldId id="285" r:id="rId31"/>
    <p:sldId id="269" r:id="rId32"/>
    <p:sldId id="270" r:id="rId33"/>
    <p:sldId id="290" r:id="rId34"/>
    <p:sldId id="291" r:id="rId35"/>
    <p:sldId id="288" r:id="rId36"/>
    <p:sldId id="289" r:id="rId37"/>
    <p:sldId id="284" r:id="rId38"/>
    <p:sldId id="286" r:id="rId39"/>
    <p:sldId id="287" r:id="rId40"/>
    <p:sldId id="30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5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mj-lt"/>
              </a:rPr>
              <a:t>United States Military Engagements </a:t>
            </a:r>
          </a:p>
          <a:p>
            <a:pPr>
              <a:defRPr/>
            </a:pPr>
            <a:r>
              <a:rPr lang="en-US" dirty="0">
                <a:latin typeface="+mj-lt"/>
              </a:rPr>
              <a:t>Since 1900 by Political Party in Office</a:t>
            </a:r>
          </a:p>
        </c:rich>
      </c:tx>
      <c:layout>
        <c:manualLayout>
          <c:xMode val="edge"/>
          <c:yMode val="edge"/>
          <c:x val="0.2928660891804542"/>
          <c:y val="3.5087719298245612E-2"/>
        </c:manualLayout>
      </c:layout>
      <c:overlay val="0"/>
    </c:title>
    <c:autoTitleDeleted val="0"/>
    <c:plotArea>
      <c:layout/>
      <c:barChart>
        <c:barDir val="col"/>
        <c:grouping val="clustered"/>
        <c:varyColors val="0"/>
        <c:ser>
          <c:idx val="0"/>
          <c:order val="0"/>
          <c:tx>
            <c:strRef>
              <c:f>Sheet1!$B$1</c:f>
              <c:strCache>
                <c:ptCount val="1"/>
                <c:pt idx="0">
                  <c:v>Democrat
(110 Total)</c:v>
                </c:pt>
              </c:strCache>
            </c:strRef>
          </c:tx>
          <c:invertIfNegative val="0"/>
          <c:cat>
            <c:strRef>
              <c:f>Sheet1!$A$2:$A$20</c:f>
              <c:strCache>
                <c:ptCount val="19"/>
                <c:pt idx="0">
                  <c:v>1900-1909</c:v>
                </c:pt>
                <c:pt idx="1">
                  <c:v>1909-1913</c:v>
                </c:pt>
                <c:pt idx="2">
                  <c:v>1913-1921</c:v>
                </c:pt>
                <c:pt idx="3">
                  <c:v>1921-1923</c:v>
                </c:pt>
                <c:pt idx="4">
                  <c:v>1923-1929</c:v>
                </c:pt>
                <c:pt idx="5">
                  <c:v>1929-1933</c:v>
                </c:pt>
                <c:pt idx="6">
                  <c:v>1933-1945</c:v>
                </c:pt>
                <c:pt idx="7">
                  <c:v>1945-1953</c:v>
                </c:pt>
                <c:pt idx="8">
                  <c:v>1953-1961</c:v>
                </c:pt>
                <c:pt idx="9">
                  <c:v>1961-1963</c:v>
                </c:pt>
                <c:pt idx="10">
                  <c:v>1963-1969</c:v>
                </c:pt>
                <c:pt idx="11">
                  <c:v>1969-1974</c:v>
                </c:pt>
                <c:pt idx="12">
                  <c:v>1974-1977</c:v>
                </c:pt>
                <c:pt idx="13">
                  <c:v>1977-1981</c:v>
                </c:pt>
                <c:pt idx="14">
                  <c:v>1981-1989</c:v>
                </c:pt>
                <c:pt idx="15">
                  <c:v>1989-1993</c:v>
                </c:pt>
                <c:pt idx="16">
                  <c:v>1993-2001</c:v>
                </c:pt>
                <c:pt idx="17">
                  <c:v>2001-2009</c:v>
                </c:pt>
                <c:pt idx="18">
                  <c:v>2009-Mar 2016</c:v>
                </c:pt>
              </c:strCache>
            </c:strRef>
          </c:cat>
          <c:val>
            <c:numRef>
              <c:f>Sheet1!$B$2:$B$20</c:f>
              <c:numCache>
                <c:formatCode>General</c:formatCode>
                <c:ptCount val="19"/>
                <c:pt idx="0">
                  <c:v>15</c:v>
                </c:pt>
                <c:pt idx="2">
                  <c:v>6</c:v>
                </c:pt>
                <c:pt idx="6">
                  <c:v>9</c:v>
                </c:pt>
                <c:pt idx="7">
                  <c:v>14</c:v>
                </c:pt>
                <c:pt idx="9">
                  <c:v>5</c:v>
                </c:pt>
                <c:pt idx="10">
                  <c:v>7</c:v>
                </c:pt>
                <c:pt idx="13">
                  <c:v>3</c:v>
                </c:pt>
                <c:pt idx="16">
                  <c:v>30</c:v>
                </c:pt>
                <c:pt idx="18">
                  <c:v>21</c:v>
                </c:pt>
              </c:numCache>
            </c:numRef>
          </c:val>
        </c:ser>
        <c:ser>
          <c:idx val="1"/>
          <c:order val="1"/>
          <c:tx>
            <c:strRef>
              <c:f>Sheet1!$C$1</c:f>
              <c:strCache>
                <c:ptCount val="1"/>
                <c:pt idx="0">
                  <c:v>Republican
(118 Total)</c:v>
                </c:pt>
              </c:strCache>
            </c:strRef>
          </c:tx>
          <c:spPr>
            <a:solidFill>
              <a:srgbClr val="FF0000"/>
            </a:solidFill>
          </c:spPr>
          <c:invertIfNegative val="0"/>
          <c:cat>
            <c:strRef>
              <c:f>Sheet1!$A$2:$A$20</c:f>
              <c:strCache>
                <c:ptCount val="19"/>
                <c:pt idx="0">
                  <c:v>1900-1909</c:v>
                </c:pt>
                <c:pt idx="1">
                  <c:v>1909-1913</c:v>
                </c:pt>
                <c:pt idx="2">
                  <c:v>1913-1921</c:v>
                </c:pt>
                <c:pt idx="3">
                  <c:v>1921-1923</c:v>
                </c:pt>
                <c:pt idx="4">
                  <c:v>1923-1929</c:v>
                </c:pt>
                <c:pt idx="5">
                  <c:v>1929-1933</c:v>
                </c:pt>
                <c:pt idx="6">
                  <c:v>1933-1945</c:v>
                </c:pt>
                <c:pt idx="7">
                  <c:v>1945-1953</c:v>
                </c:pt>
                <c:pt idx="8">
                  <c:v>1953-1961</c:v>
                </c:pt>
                <c:pt idx="9">
                  <c:v>1961-1963</c:v>
                </c:pt>
                <c:pt idx="10">
                  <c:v>1963-1969</c:v>
                </c:pt>
                <c:pt idx="11">
                  <c:v>1969-1974</c:v>
                </c:pt>
                <c:pt idx="12">
                  <c:v>1974-1977</c:v>
                </c:pt>
                <c:pt idx="13">
                  <c:v>1977-1981</c:v>
                </c:pt>
                <c:pt idx="14">
                  <c:v>1981-1989</c:v>
                </c:pt>
                <c:pt idx="15">
                  <c:v>1989-1993</c:v>
                </c:pt>
                <c:pt idx="16">
                  <c:v>1993-2001</c:v>
                </c:pt>
                <c:pt idx="17">
                  <c:v>2001-2009</c:v>
                </c:pt>
                <c:pt idx="18">
                  <c:v>2009-Mar 2016</c:v>
                </c:pt>
              </c:strCache>
            </c:strRef>
          </c:cat>
          <c:val>
            <c:numRef>
              <c:f>Sheet1!$C$2:$C$20</c:f>
              <c:numCache>
                <c:formatCode>General</c:formatCode>
                <c:ptCount val="19"/>
                <c:pt idx="1">
                  <c:v>11</c:v>
                </c:pt>
                <c:pt idx="3">
                  <c:v>16</c:v>
                </c:pt>
                <c:pt idx="4">
                  <c:v>14</c:v>
                </c:pt>
                <c:pt idx="5">
                  <c:v>3</c:v>
                </c:pt>
                <c:pt idx="8">
                  <c:v>8</c:v>
                </c:pt>
                <c:pt idx="11">
                  <c:v>5</c:v>
                </c:pt>
                <c:pt idx="12">
                  <c:v>7</c:v>
                </c:pt>
                <c:pt idx="14">
                  <c:v>22</c:v>
                </c:pt>
                <c:pt idx="15">
                  <c:v>17</c:v>
                </c:pt>
                <c:pt idx="17">
                  <c:v>15</c:v>
                </c:pt>
              </c:numCache>
            </c:numRef>
          </c:val>
        </c:ser>
        <c:dLbls>
          <c:showLegendKey val="0"/>
          <c:showVal val="0"/>
          <c:showCatName val="0"/>
          <c:showSerName val="0"/>
          <c:showPercent val="0"/>
          <c:showBubbleSize val="0"/>
        </c:dLbls>
        <c:gapWidth val="150"/>
        <c:axId val="20554496"/>
        <c:axId val="20556032"/>
      </c:barChart>
      <c:catAx>
        <c:axId val="20554496"/>
        <c:scaling>
          <c:orientation val="minMax"/>
        </c:scaling>
        <c:delete val="0"/>
        <c:axPos val="b"/>
        <c:numFmt formatCode="General" sourceLinked="1"/>
        <c:majorTickMark val="none"/>
        <c:minorTickMark val="none"/>
        <c:tickLblPos val="nextTo"/>
        <c:txPr>
          <a:bodyPr/>
          <a:lstStyle/>
          <a:p>
            <a:pPr>
              <a:defRPr sz="1200" b="1">
                <a:latin typeface="+mj-lt"/>
              </a:defRPr>
            </a:pPr>
            <a:endParaRPr lang="en-US"/>
          </a:p>
        </c:txPr>
        <c:crossAx val="20556032"/>
        <c:crosses val="autoZero"/>
        <c:auto val="1"/>
        <c:lblAlgn val="ctr"/>
        <c:lblOffset val="100"/>
        <c:noMultiLvlLbl val="0"/>
      </c:catAx>
      <c:valAx>
        <c:axId val="20556032"/>
        <c:scaling>
          <c:orientation val="minMax"/>
        </c:scaling>
        <c:delete val="0"/>
        <c:axPos val="l"/>
        <c:minorGridlines/>
        <c:title>
          <c:tx>
            <c:rich>
              <a:bodyPr/>
              <a:lstStyle/>
              <a:p>
                <a:pPr>
                  <a:defRPr sz="1400" b="1"/>
                </a:pPr>
                <a:r>
                  <a:rPr lang="en-US" sz="1400" b="1" dirty="0">
                    <a:latin typeface="+mj-lt"/>
                  </a:rPr>
                  <a:t>Number of Military Engagements*</a:t>
                </a:r>
              </a:p>
            </c:rich>
          </c:tx>
          <c:layout>
            <c:manualLayout>
              <c:xMode val="edge"/>
              <c:yMode val="edge"/>
              <c:x val="1.1865035224323322E-2"/>
              <c:y val="0.1858866325919786"/>
            </c:manualLayout>
          </c:layout>
          <c:overlay val="0"/>
        </c:title>
        <c:numFmt formatCode="General" sourceLinked="1"/>
        <c:majorTickMark val="none"/>
        <c:minorTickMark val="none"/>
        <c:tickLblPos val="nextTo"/>
        <c:crossAx val="20554496"/>
        <c:crosses val="autoZero"/>
        <c:crossBetween val="between"/>
      </c:valAx>
    </c:plotArea>
    <c:legend>
      <c:legendPos val="r"/>
      <c:legendEntry>
        <c:idx val="0"/>
        <c:txPr>
          <a:bodyPr/>
          <a:lstStyle/>
          <a:p>
            <a:pPr>
              <a:defRPr sz="1500" b="1">
                <a:latin typeface="+mj-lt"/>
              </a:defRPr>
            </a:pPr>
            <a:endParaRPr lang="en-US"/>
          </a:p>
        </c:txPr>
      </c:legendEntry>
      <c:legendEntry>
        <c:idx val="1"/>
        <c:txPr>
          <a:bodyPr/>
          <a:lstStyle/>
          <a:p>
            <a:pPr>
              <a:defRPr sz="1500" b="1">
                <a:latin typeface="+mj-lt"/>
              </a:defRPr>
            </a:pPr>
            <a:endParaRPr lang="en-US"/>
          </a:p>
        </c:txPr>
      </c:legendEntry>
      <c:layout>
        <c:manualLayout>
          <c:xMode val="edge"/>
          <c:yMode val="edge"/>
          <c:x val="0.8522833477850863"/>
          <c:y val="0.4028074780126169"/>
          <c:w val="0.13256292351665164"/>
          <c:h val="0.33062255375972738"/>
        </c:manualLayout>
      </c:layout>
      <c:overlay val="0"/>
      <c:txPr>
        <a:bodyPr/>
        <a:lstStyle/>
        <a:p>
          <a:pPr>
            <a:defRPr sz="1500" b="1">
              <a:latin typeface="+mj-lt"/>
            </a:defRPr>
          </a:pPr>
          <a:endParaRPr lang="en-US"/>
        </a:p>
      </c:txPr>
    </c:legend>
    <c:plotVisOnly val="1"/>
    <c:dispBlanksAs val="zero"/>
    <c:showDLblsOverMax val="0"/>
  </c:chart>
  <c:spPr>
    <a:solidFill>
      <a:schemeClr val="lt1"/>
    </a:solidFill>
    <a:ln w="13970" cap="flat" cmpd="sng" algn="ctr">
      <a:solidFill>
        <a:schemeClr val="dk1"/>
      </a:solidFill>
      <a:prstDash val="solid"/>
    </a:ln>
    <a:effectLst>
      <a:outerShdw blurRad="50800" dist="38100" dir="2700000" algn="tl" rotWithShape="0">
        <a:prstClr val="black">
          <a:alpha val="40000"/>
        </a:prstClr>
      </a:outerShdw>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mj-lt"/>
              </a:defRPr>
            </a:pPr>
            <a:r>
              <a:rPr lang="en-US">
                <a:latin typeface="+mj-lt"/>
              </a:rPr>
              <a:t>United States Military Spending:</a:t>
            </a:r>
          </a:p>
          <a:p>
            <a:pPr>
              <a:defRPr>
                <a:latin typeface="+mj-lt"/>
              </a:defRPr>
            </a:pPr>
            <a:r>
              <a:rPr lang="en-US">
                <a:latin typeface="+mj-lt"/>
              </a:rPr>
              <a:t>Democrats vs. Republicans</a:t>
            </a:r>
          </a:p>
        </c:rich>
      </c:tx>
      <c:layout>
        <c:manualLayout>
          <c:xMode val="edge"/>
          <c:yMode val="edge"/>
          <c:x val="0.31949573600296627"/>
          <c:y val="4.7125775944673584E-2"/>
        </c:manualLayout>
      </c:layout>
      <c:overlay val="0"/>
    </c:title>
    <c:autoTitleDeleted val="0"/>
    <c:plotArea>
      <c:layout>
        <c:manualLayout>
          <c:layoutTarget val="inner"/>
          <c:xMode val="edge"/>
          <c:yMode val="edge"/>
          <c:x val="8.4650836887880679E-2"/>
          <c:y val="0.21582608095040751"/>
          <c:w val="0.76015426881428472"/>
          <c:h val="0.62452617764884655"/>
        </c:manualLayout>
      </c:layout>
      <c:barChart>
        <c:barDir val="col"/>
        <c:grouping val="clustered"/>
        <c:varyColors val="0"/>
        <c:ser>
          <c:idx val="0"/>
          <c:order val="0"/>
          <c:tx>
            <c:strRef>
              <c:f>Sheet1!$B$1</c:f>
              <c:strCache>
                <c:ptCount val="1"/>
                <c:pt idx="0">
                  <c:v>Democrat
T=$1,230.8B</c:v>
                </c:pt>
              </c:strCache>
            </c:strRef>
          </c:tx>
          <c:invertIfNegative val="0"/>
          <c:cat>
            <c:strRef>
              <c:f>Sheet1!$A$2:$A$14</c:f>
              <c:strCache>
                <c:ptCount val="13"/>
                <c:pt idx="0">
                  <c:v>1940-1944</c:v>
                </c:pt>
                <c:pt idx="1">
                  <c:v>1945-1952</c:v>
                </c:pt>
                <c:pt idx="2">
                  <c:v>1953-1960</c:v>
                </c:pt>
                <c:pt idx="3">
                  <c:v>1961-1962</c:v>
                </c:pt>
                <c:pt idx="4">
                  <c:v>1963-1968</c:v>
                </c:pt>
                <c:pt idx="5">
                  <c:v>1969-1973</c:v>
                </c:pt>
                <c:pt idx="6">
                  <c:v>1974-1976</c:v>
                </c:pt>
                <c:pt idx="7">
                  <c:v>1977-1980</c:v>
                </c:pt>
                <c:pt idx="8">
                  <c:v>1981-1988</c:v>
                </c:pt>
                <c:pt idx="9">
                  <c:v>1989-1992</c:v>
                </c:pt>
                <c:pt idx="10">
                  <c:v>1993-2000</c:v>
                </c:pt>
                <c:pt idx="11">
                  <c:v>2001-2008</c:v>
                </c:pt>
                <c:pt idx="12">
                  <c:v>2009-2012</c:v>
                </c:pt>
              </c:strCache>
            </c:strRef>
          </c:cat>
          <c:val>
            <c:numRef>
              <c:f>Sheet1!$B$2:$B$14</c:f>
              <c:numCache>
                <c:formatCode>General</c:formatCode>
                <c:ptCount val="13"/>
                <c:pt idx="0">
                  <c:v>35.9</c:v>
                </c:pt>
                <c:pt idx="1">
                  <c:v>30.5</c:v>
                </c:pt>
                <c:pt idx="3">
                  <c:v>49.8</c:v>
                </c:pt>
                <c:pt idx="4">
                  <c:v>59.9</c:v>
                </c:pt>
                <c:pt idx="7">
                  <c:v>110.4</c:v>
                </c:pt>
                <c:pt idx="10">
                  <c:v>268.5</c:v>
                </c:pt>
                <c:pt idx="12">
                  <c:v>675.8</c:v>
                </c:pt>
              </c:numCache>
            </c:numRef>
          </c:val>
        </c:ser>
        <c:ser>
          <c:idx val="1"/>
          <c:order val="1"/>
          <c:tx>
            <c:strRef>
              <c:f>Sheet1!$C$1</c:f>
              <c:strCache>
                <c:ptCount val="1"/>
                <c:pt idx="0">
                  <c:v>Republican
T=$1,163.1B</c:v>
                </c:pt>
              </c:strCache>
            </c:strRef>
          </c:tx>
          <c:spPr>
            <a:solidFill>
              <a:srgbClr val="FF0000"/>
            </a:solidFill>
          </c:spPr>
          <c:invertIfNegative val="0"/>
          <c:cat>
            <c:strRef>
              <c:f>Sheet1!$A$2:$A$14</c:f>
              <c:strCache>
                <c:ptCount val="13"/>
                <c:pt idx="0">
                  <c:v>1940-1944</c:v>
                </c:pt>
                <c:pt idx="1">
                  <c:v>1945-1952</c:v>
                </c:pt>
                <c:pt idx="2">
                  <c:v>1953-1960</c:v>
                </c:pt>
                <c:pt idx="3">
                  <c:v>1961-1962</c:v>
                </c:pt>
                <c:pt idx="4">
                  <c:v>1963-1968</c:v>
                </c:pt>
                <c:pt idx="5">
                  <c:v>1969-1973</c:v>
                </c:pt>
                <c:pt idx="6">
                  <c:v>1974-1976</c:v>
                </c:pt>
                <c:pt idx="7">
                  <c:v>1977-1980</c:v>
                </c:pt>
                <c:pt idx="8">
                  <c:v>1981-1988</c:v>
                </c:pt>
                <c:pt idx="9">
                  <c:v>1989-1992</c:v>
                </c:pt>
                <c:pt idx="10">
                  <c:v>1993-2000</c:v>
                </c:pt>
                <c:pt idx="11">
                  <c:v>2001-2008</c:v>
                </c:pt>
                <c:pt idx="12">
                  <c:v>2009-2012</c:v>
                </c:pt>
              </c:strCache>
            </c:strRef>
          </c:cat>
          <c:val>
            <c:numRef>
              <c:f>Sheet1!$C$2:$C$14</c:f>
              <c:numCache>
                <c:formatCode>General</c:formatCode>
                <c:ptCount val="13"/>
                <c:pt idx="2">
                  <c:v>47</c:v>
                </c:pt>
                <c:pt idx="5">
                  <c:v>78.2</c:v>
                </c:pt>
                <c:pt idx="6">
                  <c:v>83.5</c:v>
                </c:pt>
                <c:pt idx="8">
                  <c:v>228.2</c:v>
                </c:pt>
                <c:pt idx="9">
                  <c:v>283.2</c:v>
                </c:pt>
                <c:pt idx="11">
                  <c:v>443</c:v>
                </c:pt>
              </c:numCache>
            </c:numRef>
          </c:val>
        </c:ser>
        <c:dLbls>
          <c:showLegendKey val="0"/>
          <c:showVal val="0"/>
          <c:showCatName val="0"/>
          <c:showSerName val="0"/>
          <c:showPercent val="0"/>
          <c:showBubbleSize val="0"/>
        </c:dLbls>
        <c:gapWidth val="150"/>
        <c:axId val="298444288"/>
        <c:axId val="298445824"/>
      </c:barChart>
      <c:catAx>
        <c:axId val="298444288"/>
        <c:scaling>
          <c:orientation val="minMax"/>
        </c:scaling>
        <c:delete val="0"/>
        <c:axPos val="b"/>
        <c:numFmt formatCode="General" sourceLinked="1"/>
        <c:majorTickMark val="none"/>
        <c:minorTickMark val="none"/>
        <c:tickLblPos val="nextTo"/>
        <c:txPr>
          <a:bodyPr/>
          <a:lstStyle/>
          <a:p>
            <a:pPr>
              <a:defRPr sz="1200" b="1">
                <a:latin typeface="+mj-lt"/>
              </a:defRPr>
            </a:pPr>
            <a:endParaRPr lang="en-US"/>
          </a:p>
        </c:txPr>
        <c:crossAx val="298445824"/>
        <c:crosses val="autoZero"/>
        <c:auto val="1"/>
        <c:lblAlgn val="ctr"/>
        <c:lblOffset val="100"/>
        <c:noMultiLvlLbl val="0"/>
      </c:catAx>
      <c:valAx>
        <c:axId val="298445824"/>
        <c:scaling>
          <c:orientation val="minMax"/>
        </c:scaling>
        <c:delete val="0"/>
        <c:axPos val="l"/>
        <c:minorGridlines/>
        <c:title>
          <c:tx>
            <c:rich>
              <a:bodyPr/>
              <a:lstStyle/>
              <a:p>
                <a:pPr>
                  <a:defRPr sz="1600">
                    <a:latin typeface="+mj-lt"/>
                  </a:defRPr>
                </a:pPr>
                <a:r>
                  <a:rPr lang="en-US" sz="1600" dirty="0">
                    <a:latin typeface="+mj-lt"/>
                  </a:rPr>
                  <a:t>US Dollars in Billions </a:t>
                </a:r>
                <a:r>
                  <a:rPr lang="en-US" sz="1600" dirty="0" smtClean="0">
                    <a:latin typeface="+mj-lt"/>
                  </a:rPr>
                  <a:t>(Adjusted </a:t>
                </a:r>
                <a:r>
                  <a:rPr lang="en-US" sz="1600" dirty="0">
                    <a:latin typeface="+mj-lt"/>
                  </a:rPr>
                  <a:t>for </a:t>
                </a:r>
                <a:r>
                  <a:rPr lang="en-US" sz="1600" dirty="0" smtClean="0">
                    <a:latin typeface="+mj-lt"/>
                  </a:rPr>
                  <a:t>Inflation)</a:t>
                </a:r>
                <a:endParaRPr lang="en-US" sz="1600" dirty="0">
                  <a:latin typeface="+mj-lt"/>
                </a:endParaRPr>
              </a:p>
            </c:rich>
          </c:tx>
          <c:layout>
            <c:manualLayout>
              <c:xMode val="edge"/>
              <c:yMode val="edge"/>
              <c:x val="1.3348164627363738E-2"/>
              <c:y val="0.13687871252935488"/>
            </c:manualLayout>
          </c:layout>
          <c:overlay val="0"/>
        </c:title>
        <c:numFmt formatCode="General" sourceLinked="1"/>
        <c:majorTickMark val="none"/>
        <c:minorTickMark val="none"/>
        <c:tickLblPos val="nextTo"/>
        <c:crossAx val="298444288"/>
        <c:crosses val="autoZero"/>
        <c:crossBetween val="between"/>
      </c:valAx>
    </c:plotArea>
    <c:legend>
      <c:legendPos val="r"/>
      <c:legendEntry>
        <c:idx val="0"/>
        <c:txPr>
          <a:bodyPr/>
          <a:lstStyle/>
          <a:p>
            <a:pPr>
              <a:defRPr sz="1450" b="1">
                <a:latin typeface="+mj-lt"/>
              </a:defRPr>
            </a:pPr>
            <a:endParaRPr lang="en-US"/>
          </a:p>
        </c:txPr>
      </c:legendEntry>
      <c:legendEntry>
        <c:idx val="1"/>
        <c:txPr>
          <a:bodyPr/>
          <a:lstStyle/>
          <a:p>
            <a:pPr>
              <a:defRPr sz="1450" b="1">
                <a:latin typeface="+mj-lt"/>
              </a:defRPr>
            </a:pPr>
            <a:endParaRPr lang="en-US"/>
          </a:p>
        </c:txPr>
      </c:legendEntry>
      <c:layout>
        <c:manualLayout>
          <c:xMode val="edge"/>
          <c:yMode val="edge"/>
          <c:x val="0.84338457136684375"/>
          <c:y val="0.40573145462080401"/>
          <c:w val="0.13603204493765308"/>
          <c:h val="0.28907246763646072"/>
        </c:manualLayout>
      </c:layout>
      <c:overlay val="0"/>
      <c:txPr>
        <a:bodyPr/>
        <a:lstStyle/>
        <a:p>
          <a:pPr>
            <a:defRPr sz="1450" b="1">
              <a:latin typeface="+mj-lt"/>
            </a:defRPr>
          </a:pPr>
          <a:endParaRPr lang="en-US"/>
        </a:p>
      </c:txPr>
    </c:legend>
    <c:plotVisOnly val="1"/>
    <c:dispBlanksAs val="zero"/>
    <c:showDLblsOverMax val="0"/>
  </c:chart>
  <c:spPr>
    <a:solidFill>
      <a:schemeClr val="lt1"/>
    </a:solidFill>
    <a:ln w="13970" cap="flat" cmpd="sng" algn="ctr">
      <a:solidFill>
        <a:schemeClr val="dk1"/>
      </a:solidFill>
      <a:prstDash val="solid"/>
    </a:ln>
    <a:effectLst>
      <a:outerShdw blurRad="50800" dist="38100" dir="2700000" algn="tl" rotWithShape="0">
        <a:prstClr val="black">
          <a:alpha val="40000"/>
        </a:prstClr>
      </a:outerShdw>
    </a:effectLst>
  </c:spPr>
  <c:txPr>
    <a:bodyPr/>
    <a:lstStyle/>
    <a:p>
      <a:pPr>
        <a:defRPr>
          <a:solidFill>
            <a:schemeClr val="dk1"/>
          </a:solidFill>
          <a:latin typeface="+mn-lt"/>
          <a:ea typeface="+mn-ea"/>
          <a:cs typeface="+mn-cs"/>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9239F50-7B7A-423E-A2DC-0F261C6A77C2}" type="datetimeFigureOut">
              <a:rPr lang="en-US" smtClean="0"/>
              <a:t>4/28/2016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A0D1DAE-4C66-40E8-B9E0-45615924F44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239F50-7B7A-423E-A2DC-0F261C6A77C2}"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239F50-7B7A-423E-A2DC-0F261C6A77C2}"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239F50-7B7A-423E-A2DC-0F261C6A77C2}"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9239F50-7B7A-423E-A2DC-0F261C6A77C2}"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D1DAE-4C66-40E8-B9E0-45615924F44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9239F50-7B7A-423E-A2DC-0F261C6A77C2}"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9239F50-7B7A-423E-A2DC-0F261C6A77C2}" type="datetimeFigureOut">
              <a:rPr lang="en-US" smtClean="0"/>
              <a:t>4/28/2016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9239F50-7B7A-423E-A2DC-0F261C6A77C2}" type="datetimeFigureOut">
              <a:rPr lang="en-US" smtClean="0"/>
              <a:t>4/28/2016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39F50-7B7A-423E-A2DC-0F261C6A77C2}" type="datetimeFigureOut">
              <a:rPr lang="en-US" smtClean="0"/>
              <a:t>4/28/2016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9239F50-7B7A-423E-A2DC-0F261C6A77C2}"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D1DAE-4C66-40E8-B9E0-45615924F44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9239F50-7B7A-423E-A2DC-0F261C6A77C2}"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A0D1DAE-4C66-40E8-B9E0-45615924F44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9239F50-7B7A-423E-A2DC-0F261C6A77C2}" type="datetimeFigureOut">
              <a:rPr lang="en-US" smtClean="0"/>
              <a:t>4/28/2016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A0D1DAE-4C66-40E8-B9E0-45615924F44E}"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Hands of </a:t>
            </a:r>
            <a:r>
              <a:rPr lang="en-US" dirty="0" smtClean="0"/>
              <a:t>Fate</a:t>
            </a:r>
            <a:endParaRPr lang="en-US" dirty="0"/>
          </a:p>
        </p:txBody>
      </p:sp>
      <p:sp>
        <p:nvSpPr>
          <p:cNvPr id="3" name="Subtitle 2"/>
          <p:cNvSpPr>
            <a:spLocks noGrp="1"/>
          </p:cNvSpPr>
          <p:nvPr>
            <p:ph type="subTitle" idx="1"/>
          </p:nvPr>
        </p:nvSpPr>
        <p:spPr>
          <a:xfrm>
            <a:off x="533400" y="3228536"/>
            <a:ext cx="7854696" cy="3096064"/>
          </a:xfrm>
        </p:spPr>
        <p:txBody>
          <a:bodyPr>
            <a:noAutofit/>
          </a:bodyPr>
          <a:lstStyle/>
          <a:p>
            <a:r>
              <a:rPr lang="en-US" sz="3600" b="1" dirty="0">
                <a:effectLst>
                  <a:outerShdw blurRad="38100" dist="38100" dir="2700000" algn="tl">
                    <a:srgbClr val="000000">
                      <a:alpha val="43137"/>
                    </a:srgbClr>
                  </a:outerShdw>
                </a:effectLst>
              </a:rPr>
              <a:t>Geopolitics and </a:t>
            </a:r>
            <a:r>
              <a:rPr lang="en-US" sz="3600" b="1" dirty="0" smtClean="0">
                <a:effectLst>
                  <a:outerShdw blurRad="38100" dist="38100" dir="2700000" algn="tl">
                    <a:srgbClr val="000000">
                      <a:alpha val="43137"/>
                    </a:srgbClr>
                  </a:outerShdw>
                </a:effectLst>
              </a:rPr>
              <a:t>International Finance in an Age of Globalization</a:t>
            </a:r>
          </a:p>
          <a:p>
            <a:endParaRPr lang="en-US" sz="3600" b="1" dirty="0">
              <a:effectLst>
                <a:outerShdw blurRad="38100" dist="38100" dir="2700000" algn="tl">
                  <a:srgbClr val="000000">
                    <a:alpha val="43137"/>
                  </a:srgbClr>
                </a:outerShdw>
              </a:effectLst>
            </a:endParaRPr>
          </a:p>
          <a:p>
            <a:endParaRPr lang="en-US" sz="3600" b="1" dirty="0" smtClean="0">
              <a:effectLst>
                <a:outerShdw blurRad="38100" dist="38100" dir="2700000" algn="tl">
                  <a:srgbClr val="000000">
                    <a:alpha val="43137"/>
                  </a:srgbClr>
                </a:outerShdw>
              </a:effectLst>
            </a:endParaRPr>
          </a:p>
          <a:p>
            <a:r>
              <a:rPr lang="en-US" sz="3200" b="1" dirty="0" smtClean="0">
                <a:effectLst>
                  <a:outerShdw blurRad="38100" dist="38100" dir="2700000" algn="tl">
                    <a:srgbClr val="000000">
                      <a:alpha val="43137"/>
                    </a:srgbClr>
                  </a:outerShdw>
                </a:effectLst>
              </a:rPr>
              <a:t>Brett I. Kier</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1362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7772400" cy="1591056"/>
          </a:xfrm>
        </p:spPr>
        <p:txBody>
          <a:bodyPr/>
          <a:lstStyle/>
          <a:p>
            <a:r>
              <a:rPr lang="en-US" sz="4800" dirty="0" smtClean="0"/>
              <a:t>The Geographical Pivot of History: The Heartland Theory</a:t>
            </a:r>
            <a:endParaRPr lang="en-US" sz="4800" dirty="0"/>
          </a:p>
        </p:txBody>
      </p:sp>
      <p:sp>
        <p:nvSpPr>
          <p:cNvPr id="3" name="Text Placeholder 2"/>
          <p:cNvSpPr>
            <a:spLocks noGrp="1"/>
          </p:cNvSpPr>
          <p:nvPr>
            <p:ph type="body" idx="1"/>
          </p:nvPr>
        </p:nvSpPr>
        <p:spPr>
          <a:xfrm>
            <a:off x="533400" y="3771464"/>
            <a:ext cx="7772400" cy="2019736"/>
          </a:xfrm>
        </p:spPr>
        <p:txBody>
          <a:bodyPr>
            <a:normAutofit/>
          </a:bodyPr>
          <a:lstStyle/>
          <a:p>
            <a:pPr algn="ctr"/>
            <a:r>
              <a:rPr lang="en-US" sz="3600" dirty="0" smtClean="0">
                <a:effectLst>
                  <a:outerShdw blurRad="38100" dist="38100" dir="2700000" algn="tl">
                    <a:srgbClr val="000000">
                      <a:alpha val="43137"/>
                    </a:srgbClr>
                  </a:outerShdw>
                </a:effectLst>
              </a:rPr>
              <a:t>Location, Location, Location!</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7897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62000"/>
            <a:ext cx="7772400" cy="1133856"/>
          </a:xfrm>
        </p:spPr>
        <p:txBody>
          <a:bodyPr/>
          <a:lstStyle/>
          <a:p>
            <a:r>
              <a:rPr lang="en-US" sz="3700" dirty="0"/>
              <a:t>The Heartland </a:t>
            </a:r>
            <a:r>
              <a:rPr lang="en-US" sz="3700" dirty="0" smtClean="0"/>
              <a:t>Theory: The Great Game</a:t>
            </a:r>
            <a:endParaRPr lang="en-US" sz="3700" dirty="0"/>
          </a:p>
        </p:txBody>
      </p:sp>
      <p:pic>
        <p:nvPicPr>
          <p:cNvPr id="4" name="Picture 4" descr="the key to controlling the world island not the heart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085" y="2209800"/>
            <a:ext cx="6717489"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98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7772400" cy="1078992"/>
          </a:xfrm>
        </p:spPr>
        <p:txBody>
          <a:bodyPr/>
          <a:lstStyle/>
          <a:p>
            <a:r>
              <a:rPr lang="en-US" dirty="0" smtClean="0"/>
              <a:t>More Players, Same Game</a:t>
            </a:r>
            <a:endParaRPr lang="en-US" dirty="0"/>
          </a:p>
        </p:txBody>
      </p:sp>
      <p:sp>
        <p:nvSpPr>
          <p:cNvPr id="3" name="Content Placeholder 2"/>
          <p:cNvSpPr>
            <a:spLocks noGrp="1"/>
          </p:cNvSpPr>
          <p:nvPr>
            <p:ph type="body" idx="1"/>
          </p:nvPr>
        </p:nvSpPr>
        <p:spPr>
          <a:xfrm>
            <a:off x="530352" y="2286000"/>
            <a:ext cx="7772400" cy="4191000"/>
          </a:xfrm>
        </p:spPr>
        <p:txBody>
          <a:bodyPr>
            <a:normAutofit/>
          </a:bodyPr>
          <a:lstStyle/>
          <a:p>
            <a:pPr marL="457200" indent="-457200">
              <a:buFont typeface="Arial" panose="020B0604020202020204" pitchFamily="34" charset="0"/>
              <a:buChar char="•"/>
            </a:pPr>
            <a:r>
              <a:rPr lang="en-US" sz="2800" dirty="0"/>
              <a:t>The Great </a:t>
            </a:r>
            <a:r>
              <a:rPr lang="en-US" sz="2800" dirty="0" smtClean="0"/>
              <a:t>Game</a:t>
            </a:r>
          </a:p>
          <a:p>
            <a:pPr lvl="1"/>
            <a:r>
              <a:rPr lang="en-US" sz="2400" dirty="0" smtClean="0"/>
              <a:t>Britain vs. Russia</a:t>
            </a:r>
          </a:p>
          <a:p>
            <a:pPr lvl="2"/>
            <a:r>
              <a:rPr lang="en-US" sz="2000" dirty="0" smtClean="0"/>
              <a:t>(</a:t>
            </a:r>
            <a:r>
              <a:rPr lang="en-US" sz="2000" dirty="0"/>
              <a:t>ca. 1813-1907)</a:t>
            </a:r>
          </a:p>
          <a:p>
            <a:pPr marL="457200" indent="-457200">
              <a:buFont typeface="Arial" panose="020B0604020202020204" pitchFamily="34" charset="0"/>
              <a:buChar char="•"/>
            </a:pPr>
            <a:r>
              <a:rPr lang="en-US" sz="2800" dirty="0" smtClean="0"/>
              <a:t>The Great Game II</a:t>
            </a:r>
          </a:p>
          <a:p>
            <a:pPr lvl="1"/>
            <a:r>
              <a:rPr lang="en-US" sz="2400" dirty="0" smtClean="0"/>
              <a:t>Unites States vs. Soviet Union</a:t>
            </a:r>
          </a:p>
          <a:p>
            <a:pPr lvl="2"/>
            <a:r>
              <a:rPr lang="en-US" sz="2000" dirty="0" smtClean="0"/>
              <a:t>Cold War (ca. 1947 – 1991)</a:t>
            </a:r>
          </a:p>
          <a:p>
            <a:pPr marL="457200" indent="-4572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The New Great Game</a:t>
            </a:r>
          </a:p>
          <a:p>
            <a:pPr lvl="1"/>
            <a:r>
              <a:rPr lang="en-US" sz="2400" b="1" dirty="0" smtClean="0">
                <a:solidFill>
                  <a:srgbClr val="FF0000"/>
                </a:solidFill>
                <a:effectLst>
                  <a:outerShdw blurRad="38100" dist="38100" dir="2700000" algn="tl">
                    <a:srgbClr val="000000">
                      <a:alpha val="43137"/>
                    </a:srgbClr>
                  </a:outerShdw>
                </a:effectLst>
              </a:rPr>
              <a:t>The West vs. The Rest </a:t>
            </a:r>
          </a:p>
          <a:p>
            <a:pPr lvl="2"/>
            <a:r>
              <a:rPr lang="en-US" sz="2000" b="1" dirty="0" smtClean="0">
                <a:solidFill>
                  <a:srgbClr val="FF0000"/>
                </a:solidFill>
                <a:effectLst>
                  <a:outerShdw blurRad="38100" dist="38100" dir="2700000" algn="tl">
                    <a:srgbClr val="000000">
                      <a:alpha val="43137"/>
                    </a:srgbClr>
                  </a:outerShdw>
                </a:effectLst>
              </a:rPr>
              <a:t>Post Cold War – The Present</a:t>
            </a:r>
          </a:p>
          <a:p>
            <a:pPr lvl="2"/>
            <a:endParaRPr lang="en-US" sz="1800" dirty="0" smtClean="0"/>
          </a:p>
          <a:p>
            <a:pPr marL="393192" lvl="1" indent="0">
              <a:buNone/>
            </a:pPr>
            <a:endParaRPr lang="en-US" sz="2000" dirty="0" smtClean="0"/>
          </a:p>
        </p:txBody>
      </p:sp>
    </p:spTree>
    <p:extLst>
      <p:ext uri="{BB962C8B-B14F-4D97-AF65-F5344CB8AC3E}">
        <p14:creationId xmlns:p14="http://schemas.microsoft.com/office/powerpoint/2010/main" val="118013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ett\Pictures\US-Heartland 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25" y="850900"/>
            <a:ext cx="7596975" cy="593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805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066800"/>
            <a:ext cx="7772400" cy="926592"/>
          </a:xfrm>
        </p:spPr>
        <p:txBody>
          <a:bodyPr/>
          <a:lstStyle/>
          <a:p>
            <a:r>
              <a:rPr lang="en-US" dirty="0" smtClean="0"/>
              <a:t>The War on Drugs</a:t>
            </a:r>
            <a:endParaRPr lang="en-US" dirty="0"/>
          </a:p>
        </p:txBody>
      </p:sp>
      <p:pic>
        <p:nvPicPr>
          <p:cNvPr id="7170" name="Picture 2" descr="... Narco Trafficking Routes And Crop Areas | Drug Wars | FRONTLINE | P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7683233"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14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914400"/>
            <a:ext cx="7772400" cy="914400"/>
          </a:xfrm>
        </p:spPr>
        <p:txBody>
          <a:bodyPr/>
          <a:lstStyle/>
          <a:p>
            <a:r>
              <a:rPr lang="en-US" sz="5000" dirty="0" smtClean="0"/>
              <a:t>Heroin: Al Qaeda’s Cash Crop</a:t>
            </a:r>
            <a:endParaRPr lang="en-US" sz="5000" dirty="0"/>
          </a:p>
        </p:txBody>
      </p:sp>
      <p:pic>
        <p:nvPicPr>
          <p:cNvPr id="5122" name="Picture 2" descr="The war on drugs in Afghanistan fizzled out leaving the Taliban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44" y="2209800"/>
            <a:ext cx="6989756"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489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838200"/>
            <a:ext cx="7772400" cy="1447800"/>
          </a:xfrm>
        </p:spPr>
        <p:txBody>
          <a:bodyPr/>
          <a:lstStyle/>
          <a:p>
            <a:r>
              <a:rPr lang="en-US" sz="5000" dirty="0" smtClean="0"/>
              <a:t>Oil: The ISIS </a:t>
            </a:r>
            <a:r>
              <a:rPr lang="en-US" sz="5000" dirty="0"/>
              <a:t>(Sunni </a:t>
            </a:r>
            <a:r>
              <a:rPr lang="en-US" sz="5000" dirty="0" err="1" smtClean="0"/>
              <a:t>Wahhabist</a:t>
            </a:r>
            <a:r>
              <a:rPr lang="en-US" sz="5000" dirty="0" smtClean="0"/>
              <a:t>)  Advantage</a:t>
            </a:r>
            <a:endParaRPr lang="en-US" sz="5000" dirty="0"/>
          </a:p>
        </p:txBody>
      </p:sp>
      <p:pic>
        <p:nvPicPr>
          <p:cNvPr id="6146" name="Picture 2" descr="isis-o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298" y="2514600"/>
            <a:ext cx="7146102" cy="4012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72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295400"/>
            <a:ext cx="7772400" cy="1362456"/>
          </a:xfrm>
        </p:spPr>
        <p:txBody>
          <a:bodyPr/>
          <a:lstStyle/>
          <a:p>
            <a:r>
              <a:rPr lang="en-US" dirty="0" smtClean="0"/>
              <a:t>The War on Terrorism</a:t>
            </a:r>
            <a:endParaRPr lang="en-US" dirty="0"/>
          </a:p>
        </p:txBody>
      </p:sp>
      <p:sp>
        <p:nvSpPr>
          <p:cNvPr id="3" name="Text Placeholder 2"/>
          <p:cNvSpPr>
            <a:spLocks noGrp="1"/>
          </p:cNvSpPr>
          <p:nvPr>
            <p:ph type="body" idx="1"/>
          </p:nvPr>
        </p:nvSpPr>
        <p:spPr>
          <a:xfrm>
            <a:off x="530352" y="3085664"/>
            <a:ext cx="7772400" cy="2629336"/>
          </a:xfrm>
        </p:spPr>
        <p:txBody>
          <a:bodyPr>
            <a:normAutofit/>
          </a:bodyPr>
          <a:lstStyle/>
          <a:p>
            <a:r>
              <a:rPr lang="en-US" sz="2600" dirty="0" smtClean="0">
                <a:effectLst>
                  <a:outerShdw blurRad="38100" dist="38100" dir="2700000" algn="tl">
                    <a:srgbClr val="000000">
                      <a:alpha val="43137"/>
                    </a:srgbClr>
                  </a:outerShdw>
                </a:effectLst>
              </a:rPr>
              <a:t>“If Western intervention in Afghanistan created the </a:t>
            </a:r>
            <a:r>
              <a:rPr lang="en-US" sz="2600" dirty="0" err="1" smtClean="0">
                <a:effectLst>
                  <a:outerShdw blurRad="38100" dist="38100" dir="2700000" algn="tl">
                    <a:srgbClr val="000000">
                      <a:alpha val="43137"/>
                    </a:srgbClr>
                  </a:outerShdw>
                </a:effectLst>
              </a:rPr>
              <a:t>Mujahideen</a:t>
            </a:r>
            <a:r>
              <a:rPr lang="en-US" sz="2600" dirty="0" smtClean="0">
                <a:effectLst>
                  <a:outerShdw blurRad="38100" dist="38100" dir="2700000" algn="tl">
                    <a:srgbClr val="000000">
                      <a:alpha val="43137"/>
                    </a:srgbClr>
                  </a:outerShdw>
                </a:effectLst>
              </a:rPr>
              <a:t>, Western intervention in Bosnia appears to have globalized it.” </a:t>
            </a:r>
          </a:p>
          <a:p>
            <a:r>
              <a:rPr lang="en-US" sz="2600" dirty="0" smtClean="0">
                <a:effectLst>
                  <a:outerShdw blurRad="38100" dist="38100" dir="2700000" algn="tl">
                    <a:srgbClr val="000000">
                      <a:alpha val="43137"/>
                    </a:srgbClr>
                  </a:outerShdw>
                </a:effectLst>
              </a:rPr>
              <a:t>~</a:t>
            </a:r>
            <a:r>
              <a:rPr lang="en-US" sz="2600" dirty="0" err="1">
                <a:effectLst>
                  <a:outerShdw blurRad="38100" dist="38100" dir="2700000" algn="tl">
                    <a:srgbClr val="000000">
                      <a:alpha val="43137"/>
                    </a:srgbClr>
                  </a:outerShdw>
                </a:effectLst>
              </a:rPr>
              <a:t>Nafeez</a:t>
            </a:r>
            <a:r>
              <a:rPr lang="en-US" sz="2600" dirty="0">
                <a:effectLst>
                  <a:outerShdw blurRad="38100" dist="38100" dir="2700000" algn="tl">
                    <a:srgbClr val="000000">
                      <a:alpha val="43137"/>
                    </a:srgbClr>
                  </a:outerShdw>
                </a:effectLst>
              </a:rPr>
              <a:t> </a:t>
            </a:r>
            <a:r>
              <a:rPr lang="en-US" sz="2600" dirty="0" err="1">
                <a:effectLst>
                  <a:outerShdw blurRad="38100" dist="38100" dir="2700000" algn="tl">
                    <a:srgbClr val="000000">
                      <a:alpha val="43137"/>
                    </a:srgbClr>
                  </a:outerShdw>
                </a:effectLst>
              </a:rPr>
              <a:t>Mosaddeq</a:t>
            </a:r>
            <a:r>
              <a:rPr lang="en-US" sz="2600" dirty="0">
                <a:effectLst>
                  <a:outerShdw blurRad="38100" dist="38100" dir="2700000" algn="tl">
                    <a:srgbClr val="000000">
                      <a:alpha val="43137"/>
                    </a:srgbClr>
                  </a:outerShdw>
                </a:effectLst>
              </a:rPr>
              <a:t> </a:t>
            </a:r>
            <a:r>
              <a:rPr lang="en-US" sz="2600" dirty="0" smtClean="0">
                <a:effectLst>
                  <a:outerShdw blurRad="38100" dist="38100" dir="2700000" algn="tl">
                    <a:srgbClr val="000000">
                      <a:alpha val="43137"/>
                    </a:srgbClr>
                  </a:outerShdw>
                </a:effectLst>
              </a:rPr>
              <a:t>Ahmed</a:t>
            </a:r>
          </a:p>
          <a:p>
            <a:r>
              <a:rPr lang="en-US" sz="2600" dirty="0" smtClean="0">
                <a:effectLst>
                  <a:outerShdw blurRad="38100" dist="38100" dir="2700000" algn="tl">
                    <a:srgbClr val="000000">
                      <a:alpha val="43137"/>
                    </a:srgbClr>
                  </a:outerShdw>
                </a:effectLst>
              </a:rPr>
              <a:t>Institute for Policy Research and Development</a:t>
            </a:r>
          </a:p>
        </p:txBody>
      </p:sp>
    </p:spTree>
    <p:extLst>
      <p:ext uri="{BB962C8B-B14F-4D97-AF65-F5344CB8AC3E}">
        <p14:creationId xmlns:p14="http://schemas.microsoft.com/office/powerpoint/2010/main" val="984312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85800"/>
            <a:ext cx="7699248" cy="914400"/>
          </a:xfrm>
        </p:spPr>
        <p:txBody>
          <a:bodyPr/>
          <a:lstStyle/>
          <a:p>
            <a:r>
              <a:rPr lang="en-US" sz="5200" dirty="0" smtClean="0"/>
              <a:t>Geo-Politics: Major Factions</a:t>
            </a:r>
            <a:endParaRPr lang="en-US" sz="5200" dirty="0"/>
          </a:p>
        </p:txBody>
      </p:sp>
      <p:pic>
        <p:nvPicPr>
          <p:cNvPr id="5" name="Picture 4" descr="&amp;Lcy;&amp;icy;&amp;vcy;&amp;acy;&amp;ncy; &amp;icy; &amp;Jcy;&amp;iecy;&amp;mcy;&amp;iecy;&amp;ncy; &amp;dcy;&amp;ocy;&amp;scy;&amp;tcy;&amp;acy;&amp;tcy;&amp;ocy;&amp;chcy;&amp;ncy;&amp;ocy; &amp;dcy;&amp;acy;&amp;lcy;&amp;iecy;&amp;kcy;&amp;icy; &amp;dcy;&amp;lcy;&amp;yacy; ..."/>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5943600"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083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7772400" cy="926592"/>
          </a:xfrm>
        </p:spPr>
        <p:txBody>
          <a:bodyPr/>
          <a:lstStyle/>
          <a:p>
            <a:r>
              <a:rPr lang="en-US" sz="4200" dirty="0" smtClean="0"/>
              <a:t>The War on Terrorism: Blowback?</a:t>
            </a:r>
            <a:endParaRPr lang="en-US" sz="4200" dirty="0"/>
          </a:p>
        </p:txBody>
      </p:sp>
      <p:pic>
        <p:nvPicPr>
          <p:cNvPr id="5" name="Hillary Clinton _ We created Al-Qaed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V="1">
            <a:off x="2057401" y="2438400"/>
            <a:ext cx="5029200" cy="37718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7724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300" dirty="0" smtClean="0"/>
              <a:t>Geopolitics and International Finance in an Age of Globalization</a:t>
            </a:r>
            <a:endParaRPr lang="en-US" sz="4300" dirty="0"/>
          </a:p>
        </p:txBody>
      </p:sp>
      <p:sp>
        <p:nvSpPr>
          <p:cNvPr id="3" name="Subtitle 2"/>
          <p:cNvSpPr>
            <a:spLocks noGrp="1"/>
          </p:cNvSpPr>
          <p:nvPr>
            <p:ph type="subTitle" idx="1"/>
          </p:nvPr>
        </p:nvSpPr>
        <p:spPr>
          <a:xfrm>
            <a:off x="533400" y="3733800"/>
            <a:ext cx="7854696" cy="2209800"/>
          </a:xfrm>
        </p:spPr>
        <p:txBody>
          <a:bodyPr>
            <a:normAutofit lnSpcReduction="10000"/>
          </a:bodyPr>
          <a:lstStyle/>
          <a:p>
            <a:r>
              <a:rPr lang="en-US" dirty="0" smtClean="0">
                <a:effectLst>
                  <a:outerShdw blurRad="38100" dist="38100" dir="2700000" algn="tl">
                    <a:srgbClr val="000000">
                      <a:alpha val="43137"/>
                    </a:srgbClr>
                  </a:outerShdw>
                </a:effectLst>
              </a:rPr>
              <a:t>“Globalization is not a monolithic force but an evolving set of consequences - some good, some </a:t>
            </a:r>
          </a:p>
          <a:p>
            <a:r>
              <a:rPr lang="en-US" dirty="0" smtClean="0">
                <a:effectLst>
                  <a:outerShdw blurRad="38100" dist="38100" dir="2700000" algn="tl">
                    <a:srgbClr val="000000">
                      <a:alpha val="43137"/>
                    </a:srgbClr>
                  </a:outerShdw>
                </a:effectLst>
              </a:rPr>
              <a:t>bad and some unintended. It is the new reality.” </a:t>
            </a:r>
          </a:p>
          <a:p>
            <a:r>
              <a:rPr lang="en-US" dirty="0" smtClean="0">
                <a:effectLst>
                  <a:outerShdw blurRad="38100" dist="38100" dir="2700000" algn="tl">
                    <a:srgbClr val="000000">
                      <a:alpha val="43137"/>
                    </a:srgbClr>
                  </a:outerShdw>
                </a:effectLst>
              </a:rPr>
              <a:t>~John </a:t>
            </a:r>
            <a:r>
              <a:rPr lang="en-US" dirty="0">
                <a:effectLst>
                  <a:outerShdw blurRad="38100" dist="38100" dir="2700000" algn="tl">
                    <a:srgbClr val="000000">
                      <a:alpha val="43137"/>
                    </a:srgbClr>
                  </a:outerShdw>
                </a:effectLst>
              </a:rPr>
              <a:t>B. </a:t>
            </a:r>
            <a:r>
              <a:rPr lang="en-US" dirty="0" smtClean="0">
                <a:effectLst>
                  <a:outerShdw blurRad="38100" dist="38100" dir="2700000" algn="tl">
                    <a:srgbClr val="000000">
                      <a:alpha val="43137"/>
                    </a:srgbClr>
                  </a:outerShdw>
                </a:effectLst>
              </a:rPr>
              <a:t>Larson</a:t>
            </a:r>
          </a:p>
          <a:p>
            <a:r>
              <a:rPr lang="en-US" dirty="0">
                <a:effectLst>
                  <a:outerShdw blurRad="38100" dist="38100" dir="2700000" algn="tl">
                    <a:srgbClr val="000000">
                      <a:alpha val="43137"/>
                    </a:srgbClr>
                  </a:outerShdw>
                </a:effectLst>
              </a:rPr>
              <a:t>U.S. </a:t>
            </a:r>
            <a:r>
              <a:rPr lang="en-US" dirty="0" smtClean="0">
                <a:effectLst>
                  <a:outerShdw blurRad="38100" dist="38100" dir="2700000" algn="tl">
                    <a:srgbClr val="000000">
                      <a:alpha val="43137"/>
                    </a:srgbClr>
                  </a:outerShdw>
                </a:effectLst>
              </a:rPr>
              <a:t>Congressman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9060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772400" cy="1133856"/>
          </a:xfrm>
        </p:spPr>
        <p:txBody>
          <a:bodyPr/>
          <a:lstStyle/>
          <a:p>
            <a:r>
              <a:rPr lang="en-US" dirty="0" smtClean="0"/>
              <a:t>ISIS: Rebranding Al Qaeda</a:t>
            </a:r>
            <a:endParaRPr lang="en-US" dirty="0"/>
          </a:p>
        </p:txBody>
      </p:sp>
      <p:pic>
        <p:nvPicPr>
          <p:cNvPr id="1026" name="Picture 2" descr="C:\Users\Brett\Pictures\BinLaden Raid Situation Room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879124"/>
            <a:ext cx="7010400" cy="4674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346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999744"/>
            <a:ext cx="7772400" cy="1362456"/>
          </a:xfrm>
        </p:spPr>
        <p:txBody>
          <a:bodyPr/>
          <a:lstStyle/>
          <a:p>
            <a:r>
              <a:rPr lang="en-US" sz="5000" dirty="0" smtClean="0"/>
              <a:t>State Crimes </a:t>
            </a:r>
            <a:br>
              <a:rPr lang="en-US" sz="5000" dirty="0" smtClean="0"/>
            </a:br>
            <a:r>
              <a:rPr lang="en-US" sz="5000" dirty="0" smtClean="0"/>
              <a:t>Against Democracy</a:t>
            </a:r>
            <a:endParaRPr lang="en-US" sz="5000" dirty="0"/>
          </a:p>
        </p:txBody>
      </p:sp>
      <p:sp>
        <p:nvSpPr>
          <p:cNvPr id="3" name="Text Placeholder 2"/>
          <p:cNvSpPr>
            <a:spLocks noGrp="1"/>
          </p:cNvSpPr>
          <p:nvPr>
            <p:ph type="body" idx="1"/>
          </p:nvPr>
        </p:nvSpPr>
        <p:spPr>
          <a:xfrm>
            <a:off x="381000" y="3413760"/>
            <a:ext cx="4572000" cy="3291840"/>
          </a:xfrm>
        </p:spPr>
        <p:txBody>
          <a:bodyPr>
            <a:normAutofit fontScale="85000" lnSpcReduction="10000"/>
          </a:bodyPr>
          <a:lstStyle/>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JFK </a:t>
            </a:r>
            <a:r>
              <a:rPr lang="en-US" sz="2600" dirty="0">
                <a:effectLst>
                  <a:outerShdw blurRad="38100" dist="38100" dir="2700000" algn="tl">
                    <a:srgbClr val="000000">
                      <a:alpha val="43137"/>
                    </a:srgbClr>
                  </a:outerShdw>
                </a:effectLst>
              </a:rPr>
              <a:t>Assassination (1963)</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JFK </a:t>
            </a:r>
            <a:r>
              <a:rPr lang="en-US" sz="2600" dirty="0">
                <a:effectLst>
                  <a:outerShdw blurRad="38100" dist="38100" dir="2700000" algn="tl">
                    <a:srgbClr val="000000">
                      <a:alpha val="43137"/>
                    </a:srgbClr>
                  </a:outerShdw>
                </a:effectLst>
              </a:rPr>
              <a:t>Jr. Assassination (1999)</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MLK </a:t>
            </a:r>
            <a:r>
              <a:rPr lang="en-US" sz="2600" dirty="0">
                <a:effectLst>
                  <a:outerShdw blurRad="38100" dist="38100" dir="2700000" algn="tl">
                    <a:srgbClr val="000000">
                      <a:alpha val="43137"/>
                    </a:srgbClr>
                  </a:outerShdw>
                </a:effectLst>
              </a:rPr>
              <a:t>Assassination (1968)</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RFK </a:t>
            </a:r>
            <a:r>
              <a:rPr lang="en-US" sz="2600" dirty="0">
                <a:effectLst>
                  <a:outerShdw blurRad="38100" dist="38100" dir="2700000" algn="tl">
                    <a:srgbClr val="000000">
                      <a:alpha val="43137"/>
                    </a:srgbClr>
                  </a:outerShdw>
                </a:effectLst>
              </a:rPr>
              <a:t>Assassination (1968) </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Reagan </a:t>
            </a:r>
            <a:r>
              <a:rPr lang="en-US" sz="2600" dirty="0">
                <a:effectLst>
                  <a:outerShdw blurRad="38100" dist="38100" dir="2700000" algn="tl">
                    <a:srgbClr val="000000">
                      <a:alpha val="43137"/>
                    </a:srgbClr>
                  </a:outerShdw>
                </a:effectLst>
              </a:rPr>
              <a:t>Assassination Attempt (1981)</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World </a:t>
            </a:r>
            <a:r>
              <a:rPr lang="en-US" sz="2600" dirty="0">
                <a:effectLst>
                  <a:outerShdw blurRad="38100" dist="38100" dir="2700000" algn="tl">
                    <a:srgbClr val="000000">
                      <a:alpha val="43137"/>
                    </a:srgbClr>
                  </a:outerShdw>
                </a:effectLst>
              </a:rPr>
              <a:t>Trade Center Bombings (1993, 2001)</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Oklahoma </a:t>
            </a:r>
            <a:r>
              <a:rPr lang="en-US" sz="2600" dirty="0">
                <a:effectLst>
                  <a:outerShdw blurRad="38100" dist="38100" dir="2700000" algn="tl">
                    <a:srgbClr val="000000">
                      <a:alpha val="43137"/>
                    </a:srgbClr>
                  </a:outerShdw>
                </a:effectLst>
              </a:rPr>
              <a:t>City Bombing (1995</a:t>
            </a:r>
            <a:r>
              <a:rPr lang="en-US" sz="2600" dirty="0" smtClean="0">
                <a:effectLst>
                  <a:outerShdw blurRad="38100" dist="38100" dir="2700000" algn="tl">
                    <a:srgbClr val="000000">
                      <a:alpha val="43137"/>
                    </a:srgbClr>
                  </a:outerShdw>
                </a:effectLst>
              </a:rPr>
              <a:t>)</a:t>
            </a:r>
            <a:endParaRPr lang="en-US" sz="2600" dirty="0">
              <a:effectLst>
                <a:outerShdw blurRad="38100" dist="38100" dir="2700000" algn="tl">
                  <a:srgbClr val="000000">
                    <a:alpha val="43137"/>
                  </a:srgbClr>
                </a:outerShdw>
              </a:effectLst>
            </a:endParaRPr>
          </a:p>
        </p:txBody>
      </p:sp>
      <p:sp>
        <p:nvSpPr>
          <p:cNvPr id="4" name="Text Placeholder 2"/>
          <p:cNvSpPr txBox="1">
            <a:spLocks/>
          </p:cNvSpPr>
          <p:nvPr/>
        </p:nvSpPr>
        <p:spPr>
          <a:xfrm>
            <a:off x="4800600" y="3352800"/>
            <a:ext cx="4038600" cy="3285309"/>
          </a:xfrm>
          <a:prstGeom prst="rect">
            <a:avLst/>
          </a:prstGeom>
        </p:spPr>
        <p:txBody>
          <a:bodyPr vert="horz" lIns="45720" rIns="45720" anchor="t">
            <a:normAutofit fontScale="85000" lnSpcReduction="10000"/>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Pentagon Bombing (2001)</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Anthrax Attacks (2001)</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London Bombings (2005)</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Newtown Shooting (2012)</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Boston Marathon Bombing Operation (2013)</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Paris Shootings (2013, 2015) </a:t>
            </a:r>
          </a:p>
          <a:p>
            <a:pPr marL="457200" indent="-457200">
              <a:buFont typeface="Arial" panose="020B0604020202020204" pitchFamily="34" charset="0"/>
              <a:buChar char="•"/>
            </a:pPr>
            <a:r>
              <a:rPr lang="en-US" sz="2600" dirty="0" smtClean="0">
                <a:effectLst>
                  <a:outerShdw blurRad="38100" dist="38100" dir="2700000" algn="tl">
                    <a:srgbClr val="000000">
                      <a:alpha val="43137"/>
                    </a:srgbClr>
                  </a:outerShdw>
                </a:effectLst>
              </a:rPr>
              <a:t>San Bernardino Shooting (2015)</a:t>
            </a:r>
          </a:p>
          <a:p>
            <a:pPr marL="457200" indent="-457200">
              <a:buFont typeface="Arial" panose="020B0604020202020204" pitchFamily="34" charset="0"/>
              <a:buChar char="•"/>
            </a:pPr>
            <a:endParaRPr lang="en-US" sz="2600" dirty="0" smtClean="0">
              <a:effectLst>
                <a:outerShdw blurRad="38100" dist="38100" dir="2700000" algn="tl">
                  <a:srgbClr val="000000">
                    <a:alpha val="43137"/>
                  </a:srgbClr>
                </a:outerShdw>
              </a:effectLst>
            </a:endParaRPr>
          </a:p>
        </p:txBody>
      </p:sp>
      <p:sp>
        <p:nvSpPr>
          <p:cNvPr id="5" name="Text Placeholder 2"/>
          <p:cNvSpPr txBox="1">
            <a:spLocks/>
          </p:cNvSpPr>
          <p:nvPr/>
        </p:nvSpPr>
        <p:spPr>
          <a:xfrm>
            <a:off x="533400" y="2438400"/>
            <a:ext cx="7848600" cy="838200"/>
          </a:xfrm>
          <a:prstGeom prst="rect">
            <a:avLst/>
          </a:prstGeom>
        </p:spPr>
        <p:txBody>
          <a:bodyPr vert="horz" lIns="45720" rIns="45720" anchor="t">
            <a:normAutofit/>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effectLst>
                  <a:outerShdw blurRad="38100" dist="38100" dir="2700000" algn="tl">
                    <a:srgbClr val="000000">
                      <a:alpha val="43137"/>
                    </a:srgbClr>
                  </a:outerShdw>
                </a:effectLst>
              </a:rPr>
              <a:t>SCAD </a:t>
            </a:r>
            <a:r>
              <a:rPr lang="en-US" dirty="0">
                <a:effectLst>
                  <a:outerShdw blurRad="38100" dist="38100" dir="2700000" algn="tl">
                    <a:srgbClr val="000000">
                      <a:alpha val="43137"/>
                    </a:srgbClr>
                  </a:outerShdw>
                </a:effectLst>
              </a:rPr>
              <a:t>committed in service of domestic and international interests engaged in the New Great Game</a:t>
            </a:r>
          </a:p>
          <a:p>
            <a:endParaRPr lang="en-US" sz="2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4504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Finance</a:t>
            </a:r>
            <a:endParaRPr lang="en-US" dirty="0"/>
          </a:p>
        </p:txBody>
      </p:sp>
      <p:sp>
        <p:nvSpPr>
          <p:cNvPr id="3" name="Text Placeholder 2"/>
          <p:cNvSpPr>
            <a:spLocks noGrp="1"/>
          </p:cNvSpPr>
          <p:nvPr>
            <p:ph type="body" idx="1"/>
          </p:nvPr>
        </p:nvSpPr>
        <p:spPr>
          <a:xfrm>
            <a:off x="530352" y="3085664"/>
            <a:ext cx="7772400" cy="3162736"/>
          </a:xfrm>
        </p:spPr>
        <p:txBody>
          <a:bodyPr>
            <a:normAutofit/>
          </a:bodyPr>
          <a:lstStyle/>
          <a:p>
            <a:r>
              <a:rPr lang="en-US" sz="2600" dirty="0">
                <a:effectLst>
                  <a:outerShdw blurRad="38100" dist="38100" dir="2700000" algn="tl">
                    <a:srgbClr val="000000">
                      <a:alpha val="43137"/>
                    </a:srgbClr>
                  </a:outerShdw>
                </a:effectLst>
              </a:rPr>
              <a:t>“All the perplexities, confusion and distress in America arise, not from defects in their Constitution or Confederation, not from want of honor or virtue, so much as from the downright ignorance of the nature of coin, credit and circulation.” </a:t>
            </a:r>
            <a:endParaRPr lang="en-US" sz="2600" dirty="0" smtClean="0">
              <a:effectLst>
                <a:outerShdw blurRad="38100" dist="38100" dir="2700000" algn="tl">
                  <a:srgbClr val="000000">
                    <a:alpha val="43137"/>
                  </a:srgbClr>
                </a:outerShdw>
              </a:effectLst>
            </a:endParaRPr>
          </a:p>
          <a:p>
            <a:r>
              <a:rPr lang="en-US" sz="2600" dirty="0" smtClean="0">
                <a:effectLst>
                  <a:outerShdw blurRad="38100" dist="38100" dir="2700000" algn="tl">
                    <a:srgbClr val="000000">
                      <a:alpha val="43137"/>
                    </a:srgbClr>
                  </a:outerShdw>
                </a:effectLst>
              </a:rPr>
              <a:t>~</a:t>
            </a:r>
            <a:r>
              <a:rPr lang="en-US" sz="2600" dirty="0">
                <a:effectLst>
                  <a:outerShdw blurRad="38100" dist="38100" dir="2700000" algn="tl">
                    <a:srgbClr val="000000">
                      <a:alpha val="43137"/>
                    </a:srgbClr>
                  </a:outerShdw>
                </a:effectLst>
              </a:rPr>
              <a:t>John </a:t>
            </a:r>
            <a:r>
              <a:rPr lang="en-US" sz="2600" dirty="0" smtClean="0">
                <a:effectLst>
                  <a:outerShdw blurRad="38100" dist="38100" dir="2700000" algn="tl">
                    <a:srgbClr val="000000">
                      <a:alpha val="43137"/>
                    </a:srgbClr>
                  </a:outerShdw>
                </a:effectLst>
              </a:rPr>
              <a:t>Adams</a:t>
            </a:r>
          </a:p>
          <a:p>
            <a:r>
              <a:rPr lang="en-US" sz="2600" dirty="0" smtClean="0">
                <a:effectLst>
                  <a:outerShdw blurRad="38100" dist="38100" dir="2700000" algn="tl">
                    <a:srgbClr val="000000">
                      <a:alpha val="43137"/>
                    </a:srgbClr>
                  </a:outerShdw>
                </a:effectLst>
              </a:rPr>
              <a:t>2</a:t>
            </a:r>
            <a:r>
              <a:rPr lang="en-US" sz="2600" baseline="30000" dirty="0" smtClean="0">
                <a:effectLst>
                  <a:outerShdw blurRad="38100" dist="38100" dir="2700000" algn="tl">
                    <a:srgbClr val="000000">
                      <a:alpha val="43137"/>
                    </a:srgbClr>
                  </a:outerShdw>
                </a:effectLst>
              </a:rPr>
              <a:t>nd</a:t>
            </a:r>
            <a:r>
              <a:rPr lang="en-US" sz="2600" dirty="0" smtClean="0">
                <a:effectLst>
                  <a:outerShdw blurRad="38100" dist="38100" dir="2700000" algn="tl">
                    <a:srgbClr val="000000">
                      <a:alpha val="43137"/>
                    </a:srgbClr>
                  </a:outerShdw>
                </a:effectLst>
              </a:rPr>
              <a:t> President of the United States</a:t>
            </a:r>
            <a:endParaRPr lang="en-US" sz="2600"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78573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dirty="0" smtClean="0"/>
              <a:t>The Alchemy of Money Creation</a:t>
            </a:r>
            <a:endParaRPr lang="en-US" sz="4500" dirty="0"/>
          </a:p>
        </p:txBody>
      </p:sp>
      <p:sp>
        <p:nvSpPr>
          <p:cNvPr id="3" name="Text Placeholder 2"/>
          <p:cNvSpPr>
            <a:spLocks noGrp="1"/>
          </p:cNvSpPr>
          <p:nvPr>
            <p:ph type="body" idx="1"/>
          </p:nvPr>
        </p:nvSpPr>
        <p:spPr>
          <a:xfrm>
            <a:off x="533400" y="3352800"/>
            <a:ext cx="7772400" cy="2514600"/>
          </a:xfrm>
        </p:spPr>
        <p:txBody>
          <a:bodyPr>
            <a:normAutofit/>
          </a:bodyPr>
          <a:lstStyle/>
          <a:p>
            <a:r>
              <a:rPr lang="en-US" sz="2800" dirty="0" smtClean="0">
                <a:effectLst>
                  <a:outerShdw blurRad="38100" dist="38100" dir="2700000" algn="tl">
                    <a:srgbClr val="000000">
                      <a:alpha val="43137"/>
                    </a:srgbClr>
                  </a:outerShdw>
                </a:effectLst>
              </a:rPr>
              <a:t>“He </a:t>
            </a:r>
            <a:r>
              <a:rPr lang="en-US" sz="2800" dirty="0">
                <a:effectLst>
                  <a:outerShdw blurRad="38100" dist="38100" dir="2700000" algn="tl">
                    <a:srgbClr val="000000">
                      <a:alpha val="43137"/>
                    </a:srgbClr>
                  </a:outerShdw>
                </a:effectLst>
              </a:rPr>
              <a:t>who controls the money supply of a nation controls the nation</a:t>
            </a:r>
            <a:r>
              <a:rPr lang="en-US" sz="2800" dirty="0" smtClean="0">
                <a:effectLst>
                  <a:outerShdw blurRad="38100" dist="38100" dir="2700000" algn="tl">
                    <a:srgbClr val="000000">
                      <a:alpha val="43137"/>
                    </a:srgbClr>
                  </a:outerShdw>
                </a:effectLst>
              </a:rPr>
              <a:t>.” </a:t>
            </a:r>
          </a:p>
          <a:p>
            <a:r>
              <a:rPr lang="en-US" sz="2800" dirty="0" smtClean="0">
                <a:effectLst>
                  <a:outerShdw blurRad="38100" dist="38100" dir="2700000" algn="tl">
                    <a:srgbClr val="000000">
                      <a:alpha val="43137"/>
                    </a:srgbClr>
                  </a:outerShdw>
                </a:effectLst>
              </a:rPr>
              <a:t>~James </a:t>
            </a:r>
            <a:r>
              <a:rPr lang="en-US" sz="2800" dirty="0">
                <a:effectLst>
                  <a:outerShdw blurRad="38100" dist="38100" dir="2700000" algn="tl">
                    <a:srgbClr val="000000">
                      <a:alpha val="43137"/>
                    </a:srgbClr>
                  </a:outerShdw>
                </a:effectLst>
              </a:rPr>
              <a:t>A. </a:t>
            </a:r>
            <a:r>
              <a:rPr lang="en-US" sz="2800" dirty="0" smtClean="0">
                <a:effectLst>
                  <a:outerShdw blurRad="38100" dist="38100" dir="2700000" algn="tl">
                    <a:srgbClr val="000000">
                      <a:alpha val="43137"/>
                    </a:srgbClr>
                  </a:outerShdw>
                </a:effectLst>
              </a:rPr>
              <a:t>Garfield</a:t>
            </a:r>
          </a:p>
          <a:p>
            <a:r>
              <a:rPr lang="en-US" sz="2800" dirty="0" smtClean="0">
                <a:effectLst>
                  <a:outerShdw blurRad="38100" dist="38100" dir="2700000" algn="tl">
                    <a:srgbClr val="000000">
                      <a:alpha val="43137"/>
                    </a:srgbClr>
                  </a:outerShdw>
                </a:effectLst>
              </a:rPr>
              <a:t>20</a:t>
            </a:r>
            <a:r>
              <a:rPr lang="en-US" sz="2800" baseline="30000" dirty="0" smtClean="0">
                <a:effectLst>
                  <a:outerShdw blurRad="38100" dist="38100" dir="2700000" algn="tl">
                    <a:srgbClr val="000000">
                      <a:alpha val="43137"/>
                    </a:srgbClr>
                  </a:outerShdw>
                </a:effectLst>
              </a:rPr>
              <a:t>th</a:t>
            </a:r>
            <a:r>
              <a:rPr lang="en-US" sz="2800" dirty="0" smtClean="0">
                <a:effectLst>
                  <a:outerShdw blurRad="38100" dist="38100" dir="2700000" algn="tl">
                    <a:srgbClr val="000000">
                      <a:alpha val="43137"/>
                    </a:srgbClr>
                  </a:outerShdw>
                </a:effectLst>
              </a:rPr>
              <a:t> President of the United States</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346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4600" dirty="0" smtClean="0"/>
              <a:t>Corporate &amp; Private Fiat Currency</a:t>
            </a:r>
            <a:endParaRPr lang="en-US" sz="4600" dirty="0"/>
          </a:p>
        </p:txBody>
      </p:sp>
      <p:sp>
        <p:nvSpPr>
          <p:cNvPr id="5" name="Content Placeholder 4"/>
          <p:cNvSpPr>
            <a:spLocks noGrp="1"/>
          </p:cNvSpPr>
          <p:nvPr>
            <p:ph sz="half" idx="1"/>
          </p:nvPr>
        </p:nvSpPr>
        <p:spPr>
          <a:xfrm>
            <a:off x="457200" y="1920085"/>
            <a:ext cx="4038600" cy="1432715"/>
          </a:xfrm>
        </p:spPr>
        <p:txBody>
          <a:bodyPr>
            <a:normAutofit/>
          </a:bodyPr>
          <a:lstStyle/>
          <a:p>
            <a:r>
              <a:rPr lang="en-US" sz="2800" dirty="0" smtClean="0"/>
              <a:t>Since 1913</a:t>
            </a:r>
          </a:p>
          <a:p>
            <a:r>
              <a:rPr lang="en-US" sz="2800" dirty="0" smtClean="0"/>
              <a:t>Not Federal</a:t>
            </a:r>
          </a:p>
        </p:txBody>
      </p:sp>
      <p:sp>
        <p:nvSpPr>
          <p:cNvPr id="6" name="Content Placeholder 5"/>
          <p:cNvSpPr>
            <a:spLocks noGrp="1"/>
          </p:cNvSpPr>
          <p:nvPr>
            <p:ph sz="half" idx="2"/>
          </p:nvPr>
        </p:nvSpPr>
        <p:spPr>
          <a:xfrm>
            <a:off x="4648200" y="1920085"/>
            <a:ext cx="4038600" cy="1432715"/>
          </a:xfrm>
        </p:spPr>
        <p:txBody>
          <a:bodyPr>
            <a:normAutofit/>
          </a:bodyPr>
          <a:lstStyle/>
          <a:p>
            <a:r>
              <a:rPr lang="en-US" sz="2800" dirty="0"/>
              <a:t>Has No </a:t>
            </a:r>
            <a:r>
              <a:rPr lang="en-US" sz="2800" dirty="0" smtClean="0"/>
              <a:t>Reserves</a:t>
            </a:r>
          </a:p>
          <a:p>
            <a:r>
              <a:rPr lang="en-US" sz="2800" dirty="0"/>
              <a:t>Private Bank</a:t>
            </a:r>
          </a:p>
          <a:p>
            <a:endParaRPr lang="en-US" sz="2800" dirty="0"/>
          </a:p>
          <a:p>
            <a:endParaRPr lang="en-US" sz="2800" dirty="0"/>
          </a:p>
        </p:txBody>
      </p:sp>
      <p:pic>
        <p:nvPicPr>
          <p:cNvPr id="1028" name="Picture 4" descr="The Federal Reserve's Artful Compassion for Households in 'Soberin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200400"/>
            <a:ext cx="6629400" cy="3314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14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Reserve Lending</a:t>
            </a:r>
            <a:endParaRPr lang="en-US" dirty="0"/>
          </a:p>
        </p:txBody>
      </p:sp>
      <p:sp>
        <p:nvSpPr>
          <p:cNvPr id="3" name="Content Placeholder 2"/>
          <p:cNvSpPr>
            <a:spLocks noGrp="1"/>
          </p:cNvSpPr>
          <p:nvPr>
            <p:ph idx="1"/>
          </p:nvPr>
        </p:nvSpPr>
        <p:spPr>
          <a:xfrm>
            <a:off x="1295400" y="1905000"/>
            <a:ext cx="6705600" cy="1676400"/>
          </a:xfrm>
        </p:spPr>
        <p:txBody>
          <a:bodyPr>
            <a:normAutofit fontScale="85000" lnSpcReduction="20000"/>
          </a:bodyPr>
          <a:lstStyle/>
          <a:p>
            <a:pPr marL="0" indent="0" algn="ctr">
              <a:buNone/>
            </a:pPr>
            <a:r>
              <a:rPr lang="en-US" sz="15000" dirty="0" smtClean="0">
                <a:effectLst>
                  <a:outerShdw blurRad="38100" dist="38100" dir="2700000" algn="tl">
                    <a:srgbClr val="000000">
                      <a:alpha val="43137"/>
                    </a:srgbClr>
                  </a:outerShdw>
                </a:effectLst>
              </a:rPr>
              <a:t>$1 = </a:t>
            </a:r>
            <a:r>
              <a:rPr lang="en-US" sz="15000" dirty="0" smtClean="0">
                <a:solidFill>
                  <a:srgbClr val="FF0000"/>
                </a:solidFill>
                <a:effectLst>
                  <a:outerShdw blurRad="38100" dist="38100" dir="2700000" algn="tl">
                    <a:srgbClr val="000000">
                      <a:alpha val="43137"/>
                    </a:srgbClr>
                  </a:outerShdw>
                </a:effectLst>
              </a:rPr>
              <a:t>-$10</a:t>
            </a:r>
            <a:endParaRPr lang="en-US" sz="15000" dirty="0">
              <a:solidFill>
                <a:srgbClr val="FF0000"/>
              </a:solidFill>
              <a:effectLst>
                <a:outerShdw blurRad="38100" dist="38100" dir="2700000" algn="tl">
                  <a:srgbClr val="000000">
                    <a:alpha val="43137"/>
                  </a:srgbClr>
                </a:outerShdw>
              </a:effectLst>
            </a:endParaRPr>
          </a:p>
        </p:txBody>
      </p:sp>
      <p:pic>
        <p:nvPicPr>
          <p:cNvPr id="4" name="Picture 2" descr="US Federal Reserve “Shock” 2012 Move Dooms 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5814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PMorgan-Chase-Bank.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799" b="15582"/>
          <a:stretch/>
        </p:blipFill>
        <p:spPr bwMode="auto">
          <a:xfrm>
            <a:off x="643720" y="4425286"/>
            <a:ext cx="2362200" cy="8325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k_of_America_Logo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419" b="22614"/>
          <a:stretch/>
        </p:blipFill>
        <p:spPr bwMode="auto">
          <a:xfrm>
            <a:off x="6248400" y="5417024"/>
            <a:ext cx="2528246" cy="1288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itigroup Settles Securities Lawsuit for $590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38" t="10958" r="10759" b="15696"/>
          <a:stretch/>
        </p:blipFill>
        <p:spPr bwMode="auto">
          <a:xfrm>
            <a:off x="1066800" y="3520773"/>
            <a:ext cx="1334069" cy="8988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AX DODGER: WELLS FARGO | Tax Justice Bl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90" b="19586"/>
          <a:stretch/>
        </p:blipFill>
        <p:spPr bwMode="auto">
          <a:xfrm>
            <a:off x="6629400" y="3571164"/>
            <a:ext cx="1663119" cy="10008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ldman Sachs | Zand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486" t="26514" r="33028" b="28860"/>
          <a:stretch/>
        </p:blipFill>
        <p:spPr bwMode="auto">
          <a:xfrm>
            <a:off x="1219200" y="5372668"/>
            <a:ext cx="1181100" cy="118053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organ Stanley Logo Morgan stanley's profit lifte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262" t="31166" r="9843" b="34512"/>
          <a:stretch/>
        </p:blipFill>
        <p:spPr bwMode="auto">
          <a:xfrm>
            <a:off x="6248400" y="4648200"/>
            <a:ext cx="2574510" cy="74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86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Debt-based Monetary System</a:t>
            </a:r>
            <a:endParaRPr lang="en-US" dirty="0"/>
          </a:p>
        </p:txBody>
      </p:sp>
      <p:pic>
        <p:nvPicPr>
          <p:cNvPr id="2050" name="Picture 2" descr="Fiat Money -Toilet Paper Money | Jeff Irvine | Linked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2047874"/>
            <a:ext cx="6524625" cy="4124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12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dirty="0" smtClean="0"/>
              <a:t>Bretton Woods Conference 1944</a:t>
            </a:r>
            <a:endParaRPr lang="en-US" sz="4500" dirty="0"/>
          </a:p>
        </p:txBody>
      </p:sp>
      <p:sp>
        <p:nvSpPr>
          <p:cNvPr id="3" name="Text Placeholder 2"/>
          <p:cNvSpPr>
            <a:spLocks noGrp="1"/>
          </p:cNvSpPr>
          <p:nvPr>
            <p:ph type="body" idx="1"/>
          </p:nvPr>
        </p:nvSpPr>
        <p:spPr>
          <a:xfrm>
            <a:off x="533400" y="3352800"/>
            <a:ext cx="8153400" cy="2514600"/>
          </a:xfrm>
        </p:spPr>
        <p:txBody>
          <a:bodyPr>
            <a:normAutofit/>
          </a:bodyPr>
          <a:lstStyle/>
          <a:p>
            <a:pPr marL="457200" indent="-457200">
              <a:buFont typeface="Courier New" panose="02070309020205020404" pitchFamily="49" charset="0"/>
              <a:buChar char="o"/>
            </a:pPr>
            <a:r>
              <a:rPr lang="en-US" sz="2800" dirty="0" smtClean="0">
                <a:effectLst>
                  <a:outerShdw blurRad="38100" dist="38100" dir="2700000" algn="tl">
                    <a:srgbClr val="000000">
                      <a:alpha val="43137"/>
                    </a:srgbClr>
                  </a:outerShdw>
                </a:effectLst>
              </a:rPr>
              <a:t>Post WWII Spoils of War Conference</a:t>
            </a:r>
          </a:p>
          <a:p>
            <a:pPr marL="457200" indent="-457200">
              <a:buFont typeface="Courier New" panose="02070309020205020404" pitchFamily="49" charset="0"/>
              <a:buChar char="o"/>
            </a:pPr>
            <a:r>
              <a:rPr lang="en-US" sz="2800" dirty="0" smtClean="0">
                <a:effectLst>
                  <a:outerShdw blurRad="38100" dist="38100" dir="2700000" algn="tl">
                    <a:srgbClr val="000000">
                      <a:alpha val="43137"/>
                    </a:srgbClr>
                  </a:outerShdw>
                </a:effectLst>
              </a:rPr>
              <a:t>IMF creation</a:t>
            </a:r>
          </a:p>
          <a:p>
            <a:pPr marL="457200" indent="-457200">
              <a:buFont typeface="Courier New" panose="02070309020205020404" pitchFamily="49" charset="0"/>
              <a:buChar char="o"/>
            </a:pPr>
            <a:r>
              <a:rPr lang="en-US" sz="2800" dirty="0" smtClean="0">
                <a:effectLst>
                  <a:outerShdw blurRad="38100" dist="38100" dir="2700000" algn="tl">
                    <a:srgbClr val="000000">
                      <a:alpha val="43137"/>
                    </a:srgbClr>
                  </a:outerShdw>
                </a:effectLst>
              </a:rPr>
              <a:t>US Dollar Global Reserve currency</a:t>
            </a:r>
          </a:p>
          <a:p>
            <a:pPr marL="982980" lvl="1" indent="-342900">
              <a:buFont typeface="Arial" panose="020B0604020202020204" pitchFamily="34" charset="0"/>
              <a:buChar char="•"/>
            </a:pPr>
            <a:r>
              <a:rPr lang="en-US" sz="2400" dirty="0" err="1" smtClean="0">
                <a:effectLst>
                  <a:outerShdw blurRad="38100" dist="38100" dir="2700000" algn="tl">
                    <a:srgbClr val="000000">
                      <a:alpha val="43137"/>
                    </a:srgbClr>
                  </a:outerShdw>
                </a:effectLst>
              </a:rPr>
              <a:t>Bancor</a:t>
            </a:r>
            <a:r>
              <a:rPr lang="en-US" sz="2400" dirty="0" smtClean="0">
                <a:effectLst>
                  <a:outerShdw blurRad="38100" dist="38100" dir="2700000" algn="tl">
                    <a:srgbClr val="000000">
                      <a:alpha val="43137"/>
                    </a:srgbClr>
                  </a:outerShdw>
                </a:effectLst>
              </a:rPr>
              <a:t> proposal was abandoned in favor of US Dollar</a:t>
            </a:r>
          </a:p>
        </p:txBody>
      </p:sp>
    </p:spTree>
    <p:extLst>
      <p:ext uri="{BB962C8B-B14F-4D97-AF65-F5344CB8AC3E}">
        <p14:creationId xmlns:p14="http://schemas.microsoft.com/office/powerpoint/2010/main" val="1282620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38200"/>
            <a:ext cx="4270248" cy="1002792"/>
          </a:xfrm>
        </p:spPr>
        <p:txBody>
          <a:bodyPr/>
          <a:lstStyle/>
          <a:p>
            <a:r>
              <a:rPr lang="en-US" sz="5400" dirty="0" smtClean="0"/>
              <a:t>Triffin Paradox</a:t>
            </a:r>
            <a:endParaRPr lang="en-US" sz="5400" dirty="0"/>
          </a:p>
        </p:txBody>
      </p:sp>
      <p:sp>
        <p:nvSpPr>
          <p:cNvPr id="3" name="Text Placeholder 2"/>
          <p:cNvSpPr>
            <a:spLocks noGrp="1"/>
          </p:cNvSpPr>
          <p:nvPr>
            <p:ph type="body" idx="1"/>
          </p:nvPr>
        </p:nvSpPr>
        <p:spPr>
          <a:xfrm>
            <a:off x="533400" y="1981200"/>
            <a:ext cx="4343400" cy="4343400"/>
          </a:xfrm>
        </p:spPr>
        <p:txBody>
          <a:bodyPr>
            <a:noAutofit/>
          </a:bodyPr>
          <a:lstStyle/>
          <a:p>
            <a:r>
              <a:rPr lang="en-US" sz="2100" dirty="0">
                <a:effectLst>
                  <a:outerShdw blurRad="38100" dist="38100" dir="2700000" algn="tl">
                    <a:srgbClr val="000000">
                      <a:alpha val="43137"/>
                    </a:srgbClr>
                  </a:outerShdw>
                </a:effectLst>
              </a:rPr>
              <a:t>“In the wake of the financial crisis of 2007–2008, the governor of the People's Bank of China explicitly named the Triffin Dilemma as the root cause of the economic disorder, in a speech titled </a:t>
            </a:r>
            <a:r>
              <a:rPr lang="en-US" sz="2100" i="1" dirty="0">
                <a:effectLst>
                  <a:outerShdw blurRad="38100" dist="38100" dir="2700000" algn="tl">
                    <a:srgbClr val="000000">
                      <a:alpha val="43137"/>
                    </a:srgbClr>
                  </a:outerShdw>
                </a:effectLst>
              </a:rPr>
              <a:t>Reform the International Monetary </a:t>
            </a:r>
            <a:r>
              <a:rPr lang="en-US" sz="2100" i="1" dirty="0" smtClean="0">
                <a:effectLst>
                  <a:outerShdw blurRad="38100" dist="38100" dir="2700000" algn="tl">
                    <a:srgbClr val="000000">
                      <a:alpha val="43137"/>
                    </a:srgbClr>
                  </a:outerShdw>
                </a:effectLst>
              </a:rPr>
              <a:t>System (</a:t>
            </a:r>
            <a:r>
              <a:rPr lang="en-US" sz="2100" dirty="0" smtClean="0">
                <a:effectLst>
                  <a:outerShdw blurRad="38100" dist="38100" dir="2700000" algn="tl">
                    <a:srgbClr val="000000">
                      <a:alpha val="43137"/>
                    </a:srgbClr>
                  </a:outerShdw>
                </a:effectLst>
              </a:rPr>
              <a:t>my italics). </a:t>
            </a:r>
            <a:r>
              <a:rPr lang="en-US" sz="2100" dirty="0">
                <a:effectLst>
                  <a:outerShdw blurRad="38100" dist="38100" dir="2700000" algn="tl">
                    <a:srgbClr val="000000">
                      <a:alpha val="43137"/>
                    </a:srgbClr>
                  </a:outerShdw>
                </a:effectLst>
              </a:rPr>
              <a:t>Zhou </a:t>
            </a:r>
            <a:r>
              <a:rPr lang="en-US" sz="2100" dirty="0" err="1">
                <a:effectLst>
                  <a:outerShdw blurRad="38100" dist="38100" dir="2700000" algn="tl">
                    <a:srgbClr val="000000">
                      <a:alpha val="43137"/>
                    </a:srgbClr>
                  </a:outerShdw>
                </a:effectLst>
              </a:rPr>
              <a:t>Xiaochuan's</a:t>
            </a:r>
            <a:r>
              <a:rPr lang="en-US" sz="2100" dirty="0">
                <a:effectLst>
                  <a:outerShdw blurRad="38100" dist="38100" dir="2700000" algn="tl">
                    <a:srgbClr val="000000">
                      <a:alpha val="43137"/>
                    </a:srgbClr>
                  </a:outerShdw>
                </a:effectLst>
              </a:rPr>
              <a:t> speech of 29 March 2009 proposed strengthening existing global currency controls, through the </a:t>
            </a:r>
            <a:r>
              <a:rPr lang="en-US" sz="2100" dirty="0" smtClean="0">
                <a:effectLst>
                  <a:outerShdw blurRad="38100" dist="38100" dir="2700000" algn="tl">
                    <a:srgbClr val="000000">
                      <a:alpha val="43137"/>
                    </a:srgbClr>
                  </a:outerShdw>
                </a:effectLst>
              </a:rPr>
              <a:t>IMF.” </a:t>
            </a:r>
            <a:endParaRPr lang="en-US" sz="2100" dirty="0">
              <a:effectLst>
                <a:outerShdw blurRad="38100" dist="38100" dir="2700000" algn="tl">
                  <a:srgbClr val="000000">
                    <a:alpha val="43137"/>
                  </a:srgbClr>
                </a:outerShdw>
              </a:effectLst>
            </a:endParaRPr>
          </a:p>
          <a:p>
            <a:r>
              <a:rPr lang="en-US" sz="1400" dirty="0" smtClean="0">
                <a:effectLst>
                  <a:outerShdw blurRad="38100" dist="38100" dir="2700000" algn="tl">
                    <a:srgbClr val="000000">
                      <a:alpha val="43137"/>
                    </a:srgbClr>
                  </a:outerShdw>
                </a:effectLst>
              </a:rPr>
              <a:t>Source: https</a:t>
            </a:r>
            <a:r>
              <a:rPr lang="en-US" sz="1400" dirty="0">
                <a:effectLst>
                  <a:outerShdw blurRad="38100" dist="38100" dir="2700000" algn="tl">
                    <a:srgbClr val="000000">
                      <a:alpha val="43137"/>
                    </a:srgbClr>
                  </a:outerShdw>
                </a:effectLst>
              </a:rPr>
              <a:t>://en.wikipedia.org/wiki/Triffin_dilemma</a:t>
            </a:r>
          </a:p>
        </p:txBody>
      </p:sp>
      <p:sp>
        <p:nvSpPr>
          <p:cNvPr id="5" name="AutoShape 2" descr="https://s17-us2.ixquick.com/cgi-bin/serveimage?url=http:%2F%2Fi1332.photobucket.com%2Falbums%2Fw611%2Fonrgaia%2F152558e1-d960-42d6-a1f8-7eea8c562e16_zpsd10da68a.jpg%3Ft%3D1420514713&amp;sp=2f32919af5bebd124eb2849597e6172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s17-us2.ixquick.com/cgi-bin/serveimage?url=http:%2F%2Fi1332.photobucket.com%2Falbums%2Fw611%2Fonrgaia%2F152558e1-d960-42d6-a1f8-7eea8c562e16_zpsd10da68a.jpg%3Ft%3D1420514713&amp;sp=2f32919af5bebd124eb2849597e6172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551078"/>
            <a:ext cx="3962400" cy="6078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743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85800"/>
            <a:ext cx="7772400" cy="1828800"/>
          </a:xfrm>
        </p:spPr>
        <p:txBody>
          <a:bodyPr/>
          <a:lstStyle/>
          <a:p>
            <a:r>
              <a:rPr lang="en-US" sz="5400" dirty="0" err="1" smtClean="0"/>
              <a:t>Bancor</a:t>
            </a:r>
            <a:r>
              <a:rPr lang="en-US" sz="5400" dirty="0" smtClean="0"/>
              <a:t> Redux:</a:t>
            </a:r>
            <a:br>
              <a:rPr lang="en-US" sz="5400" dirty="0" smtClean="0"/>
            </a:br>
            <a:r>
              <a:rPr lang="en-US" sz="5400" dirty="0" smtClean="0"/>
              <a:t>Special Drawing Rights</a:t>
            </a:r>
            <a:endParaRPr lang="en-US" sz="5400" dirty="0"/>
          </a:p>
        </p:txBody>
      </p:sp>
      <p:pic>
        <p:nvPicPr>
          <p:cNvPr id="3" name="Making Sense of SD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743200"/>
            <a:ext cx="609600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3115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he hell should I know?: This is just the tip of the ice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58" y="940843"/>
            <a:ext cx="7279942" cy="5459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4114800" y="1676400"/>
            <a:ext cx="152400" cy="1524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cxnSp>
        <p:nvCxnSpPr>
          <p:cNvPr id="8" name="Straight Connector 7"/>
          <p:cNvCxnSpPr>
            <a:endCxn id="9" idx="3"/>
          </p:cNvCxnSpPr>
          <p:nvPr/>
        </p:nvCxnSpPr>
        <p:spPr>
          <a:xfrm flipH="1" flipV="1">
            <a:off x="3429000" y="1735723"/>
            <a:ext cx="685800" cy="1687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1600" y="1504890"/>
            <a:ext cx="2057400"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latin typeface="+mj-lt"/>
              </a:rPr>
              <a:t>YOU ARE HERE</a:t>
            </a:r>
            <a:endParaRPr lang="en-US" sz="2400" b="1"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359672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3505200" cy="3276600"/>
          </a:xfrm>
        </p:spPr>
        <p:txBody>
          <a:bodyPr/>
          <a:lstStyle/>
          <a:p>
            <a:r>
              <a:rPr lang="en-US" sz="5000" dirty="0" smtClean="0"/>
              <a:t>SDRs: The New Global </a:t>
            </a:r>
            <a:br>
              <a:rPr lang="en-US" sz="5000" dirty="0" smtClean="0"/>
            </a:br>
            <a:r>
              <a:rPr lang="en-US" sz="5000" dirty="0" smtClean="0"/>
              <a:t>Reserve Currency</a:t>
            </a:r>
            <a:endParaRPr lang="en-US" sz="5000" dirty="0"/>
          </a:p>
        </p:txBody>
      </p:sp>
      <p:pic>
        <p:nvPicPr>
          <p:cNvPr id="8196" name="Picture 4" descr="China Joins the SDR Big Boys Club. What's the Significance? - Gol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476" y="1585302"/>
            <a:ext cx="4710524" cy="4891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50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38200"/>
            <a:ext cx="7772400" cy="1002792"/>
          </a:xfrm>
        </p:spPr>
        <p:txBody>
          <a:bodyPr/>
          <a:lstStyle/>
          <a:p>
            <a:r>
              <a:rPr lang="en-US" dirty="0" smtClean="0"/>
              <a:t>The Big Picture</a:t>
            </a:r>
            <a:endParaRPr lang="en-US" dirty="0"/>
          </a:p>
        </p:txBody>
      </p:sp>
      <p:pic>
        <p:nvPicPr>
          <p:cNvPr id="4100" name="Picture 4" descr="Short URL : http://www.disclosurenewsonline.com/?p=377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19" y="2057400"/>
            <a:ext cx="7193281"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58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066800"/>
            <a:ext cx="7772400" cy="1002792"/>
          </a:xfrm>
        </p:spPr>
        <p:txBody>
          <a:bodyPr/>
          <a:lstStyle/>
          <a:p>
            <a:r>
              <a:rPr lang="en-US" dirty="0" smtClean="0"/>
              <a:t>The Grand Chessboard</a:t>
            </a:r>
            <a:endParaRPr lang="en-US" dirty="0"/>
          </a:p>
        </p:txBody>
      </p:sp>
      <p:pic>
        <p:nvPicPr>
          <p:cNvPr id="4098" name="Picture 2" descr="The Grand Chessboard: How Russia Will Win In The Global Hybrid Wa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9800"/>
            <a:ext cx="7543800" cy="4241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4930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914400"/>
            <a:ext cx="7772400" cy="1002792"/>
          </a:xfrm>
        </p:spPr>
        <p:txBody>
          <a:bodyPr/>
          <a:lstStyle/>
          <a:p>
            <a:r>
              <a:rPr lang="en-US" dirty="0" smtClean="0"/>
              <a:t>US-China Relations</a:t>
            </a:r>
            <a:endParaRPr lang="en-US" dirty="0"/>
          </a:p>
        </p:txBody>
      </p:sp>
      <p:pic>
        <p:nvPicPr>
          <p:cNvPr id="3074" name="Picture 2" descr="US-Ch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381" y="2209800"/>
            <a:ext cx="6280819"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57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914400"/>
            <a:ext cx="7772400" cy="1002792"/>
          </a:xfrm>
        </p:spPr>
        <p:txBody>
          <a:bodyPr/>
          <a:lstStyle/>
          <a:p>
            <a:r>
              <a:rPr lang="en-US" dirty="0" smtClean="0"/>
              <a:t>US-China Relations</a:t>
            </a:r>
            <a:endParaRPr lang="en-US" dirty="0"/>
          </a:p>
        </p:txBody>
      </p:sp>
      <p:pic>
        <p:nvPicPr>
          <p:cNvPr id="4098" name="Picture 2" descr="SDR Negotiations – A Visual Guide (FREEP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2057400"/>
            <a:ext cx="6662691"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9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85800"/>
            <a:ext cx="7772400" cy="1002792"/>
          </a:xfrm>
        </p:spPr>
        <p:txBody>
          <a:bodyPr/>
          <a:lstStyle/>
          <a:p>
            <a:r>
              <a:rPr lang="en-US" dirty="0" smtClean="0"/>
              <a:t>Israel: </a:t>
            </a:r>
            <a:r>
              <a:rPr lang="en-US" dirty="0" err="1" smtClean="0"/>
              <a:t>Oded</a:t>
            </a:r>
            <a:r>
              <a:rPr lang="en-US" dirty="0" smtClean="0"/>
              <a:t> </a:t>
            </a:r>
            <a:r>
              <a:rPr lang="en-US" dirty="0" err="1" smtClean="0"/>
              <a:t>Yinon</a:t>
            </a:r>
            <a:r>
              <a:rPr lang="en-US" dirty="0" smtClean="0"/>
              <a:t> Plan</a:t>
            </a:r>
            <a:endParaRPr lang="en-US" dirty="0"/>
          </a:p>
        </p:txBody>
      </p:sp>
      <p:pic>
        <p:nvPicPr>
          <p:cNvPr id="1028" name="Picture 4" descr="... The Zionist Plan for the Middle East The Infamous &quot;Oded Yinon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553" y="1770233"/>
            <a:ext cx="5157047" cy="4401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9400" y="6172200"/>
            <a:ext cx="3505200" cy="461665"/>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Divide </a:t>
            </a:r>
            <a:r>
              <a:rPr lang="en-US" sz="2400" b="1" dirty="0">
                <a:solidFill>
                  <a:srgbClr val="FF0000"/>
                </a:solidFill>
                <a:effectLst>
                  <a:outerShdw blurRad="38100" dist="38100" dir="2700000" algn="tl">
                    <a:srgbClr val="000000">
                      <a:alpha val="43137"/>
                    </a:srgbClr>
                  </a:outerShdw>
                </a:effectLst>
              </a:rPr>
              <a:t>et </a:t>
            </a:r>
            <a:r>
              <a:rPr lang="en-US" sz="2400" b="1" dirty="0" err="1" smtClean="0">
                <a:solidFill>
                  <a:srgbClr val="FF0000"/>
                </a:solidFill>
                <a:effectLst>
                  <a:outerShdw blurRad="38100" dist="38100" dir="2700000" algn="tl">
                    <a:srgbClr val="000000">
                      <a:alpha val="43137"/>
                    </a:srgbClr>
                  </a:outerShdw>
                </a:effectLst>
              </a:rPr>
              <a:t>Impera</a:t>
            </a:r>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7207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62000"/>
            <a:ext cx="7772400" cy="1002792"/>
          </a:xfrm>
        </p:spPr>
        <p:txBody>
          <a:bodyPr/>
          <a:lstStyle/>
          <a:p>
            <a:r>
              <a:rPr lang="en-US" dirty="0" smtClean="0"/>
              <a:t>US-Saudi Relations</a:t>
            </a:r>
            <a:endParaRPr lang="en-US" dirty="0"/>
          </a:p>
        </p:txBody>
      </p:sp>
      <p:pic>
        <p:nvPicPr>
          <p:cNvPr id="2054" name="Picture 6" descr="... Saudi-US relations’, no deliverables to be expected - Saudi Gaz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7400"/>
            <a:ext cx="6096000" cy="3914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etrod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22" y="5029200"/>
            <a:ext cx="2440378" cy="1578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US-Saudi Relations Strain over Syria | The London Po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0" y="1600200"/>
            <a:ext cx="2476500" cy="1398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576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21 (Agenda 2030)</a:t>
            </a:r>
            <a:endParaRPr lang="en-US" dirty="0"/>
          </a:p>
        </p:txBody>
      </p:sp>
      <p:sp>
        <p:nvSpPr>
          <p:cNvPr id="4" name="Text Placeholder 3"/>
          <p:cNvSpPr>
            <a:spLocks noGrp="1"/>
          </p:cNvSpPr>
          <p:nvPr>
            <p:ph type="body" idx="1"/>
          </p:nvPr>
        </p:nvSpPr>
        <p:spPr>
          <a:xfrm>
            <a:off x="530352" y="3214688"/>
            <a:ext cx="7772400" cy="2500312"/>
          </a:xfrm>
        </p:spPr>
        <p:txBody>
          <a:bodyPr>
            <a:noAutofit/>
          </a:bodyPr>
          <a:lstStyle/>
          <a:p>
            <a:r>
              <a:rPr lang="en-US" sz="3600" dirty="0" smtClean="0"/>
              <a:t>The United Nations plan for sustainable development to combat overpopulation, biodiversity and “climate change.”</a:t>
            </a:r>
            <a:endParaRPr lang="en-US" sz="3600" dirty="0"/>
          </a:p>
        </p:txBody>
      </p:sp>
    </p:spTree>
    <p:extLst>
      <p:ext uri="{BB962C8B-B14F-4D97-AF65-F5344CB8AC3E}">
        <p14:creationId xmlns:p14="http://schemas.microsoft.com/office/powerpoint/2010/main" val="3041003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09600"/>
            <a:ext cx="7772400" cy="1002792"/>
          </a:xfrm>
        </p:spPr>
        <p:txBody>
          <a:bodyPr/>
          <a:lstStyle/>
          <a:p>
            <a:r>
              <a:rPr lang="en-US" sz="5400" dirty="0" smtClean="0"/>
              <a:t>Agenda 21 (Agenda 2030)</a:t>
            </a:r>
            <a:endParaRPr lang="en-US" sz="5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828800"/>
            <a:ext cx="6489583" cy="4715764"/>
          </a:xfrm>
          <a:prstGeom prst="rect">
            <a:avLst/>
          </a:prstGeom>
        </p:spPr>
      </p:pic>
    </p:spTree>
    <p:extLst>
      <p:ext uri="{BB962C8B-B14F-4D97-AF65-F5344CB8AC3E}">
        <p14:creationId xmlns:p14="http://schemas.microsoft.com/office/powerpoint/2010/main" val="2007282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143000"/>
            <a:ext cx="7772400" cy="1362456"/>
          </a:xfrm>
        </p:spPr>
        <p:txBody>
          <a:bodyPr/>
          <a:lstStyle/>
          <a:p>
            <a:r>
              <a:rPr lang="en-US" sz="5200" dirty="0" smtClean="0"/>
              <a:t>Black Budgets: How Do They Pay For All This Stuff?</a:t>
            </a:r>
            <a:endParaRPr lang="en-US" sz="5200" dirty="0"/>
          </a:p>
        </p:txBody>
      </p:sp>
      <p:sp>
        <p:nvSpPr>
          <p:cNvPr id="3" name="Text Placeholder 2"/>
          <p:cNvSpPr>
            <a:spLocks noGrp="1"/>
          </p:cNvSpPr>
          <p:nvPr>
            <p:ph type="body" idx="1"/>
          </p:nvPr>
        </p:nvSpPr>
        <p:spPr>
          <a:xfrm>
            <a:off x="533400" y="2667000"/>
            <a:ext cx="1981200" cy="2365941"/>
          </a:xfrm>
        </p:spPr>
        <p:txBody>
          <a:bodyPr>
            <a:normAutofit fontScale="77500" lnSpcReduction="20000"/>
          </a:bodyPr>
          <a:lstStyle/>
          <a:p>
            <a:r>
              <a:rPr lang="en-US" sz="2300" u="sng" dirty="0" smtClean="0"/>
              <a:t>US Federal Budget </a:t>
            </a:r>
          </a:p>
          <a:p>
            <a:r>
              <a:rPr lang="en-US" sz="2300" dirty="0" smtClean="0"/>
              <a:t>2016 </a:t>
            </a:r>
            <a:r>
              <a:rPr lang="en-US" sz="2300" dirty="0"/>
              <a:t>– $4.0 trillion </a:t>
            </a:r>
            <a:endParaRPr lang="en-US" sz="2300" dirty="0" smtClean="0"/>
          </a:p>
          <a:p>
            <a:r>
              <a:rPr lang="en-US" sz="2300" dirty="0" smtClean="0"/>
              <a:t>2015 – </a:t>
            </a:r>
            <a:r>
              <a:rPr lang="en-US" sz="2300" dirty="0"/>
              <a:t>$3.9 trillion </a:t>
            </a:r>
          </a:p>
          <a:p>
            <a:r>
              <a:rPr lang="en-US" sz="2300" dirty="0" smtClean="0"/>
              <a:t>2014 – </a:t>
            </a:r>
            <a:r>
              <a:rPr lang="en-US" sz="2300" dirty="0"/>
              <a:t>$3.5 </a:t>
            </a:r>
            <a:r>
              <a:rPr lang="en-US" sz="2300" dirty="0" smtClean="0"/>
              <a:t>trillion</a:t>
            </a:r>
            <a:endParaRPr lang="en-US" sz="2300" dirty="0"/>
          </a:p>
          <a:p>
            <a:r>
              <a:rPr lang="en-US" sz="2300" dirty="0" smtClean="0"/>
              <a:t>2013 – </a:t>
            </a:r>
            <a:r>
              <a:rPr lang="en-US" sz="2300" dirty="0"/>
              <a:t>$3.8 trillion </a:t>
            </a:r>
            <a:endParaRPr lang="en-US" sz="2300" dirty="0" smtClean="0"/>
          </a:p>
          <a:p>
            <a:r>
              <a:rPr lang="en-US" sz="2300" dirty="0" smtClean="0"/>
              <a:t>2012 – </a:t>
            </a:r>
            <a:r>
              <a:rPr lang="en-US" sz="2300" dirty="0"/>
              <a:t>$3.7 trillion </a:t>
            </a:r>
            <a:endParaRPr lang="en-US" sz="2300" dirty="0" smtClean="0"/>
          </a:p>
          <a:p>
            <a:r>
              <a:rPr lang="en-US" sz="2300" dirty="0"/>
              <a:t>2011 – $3.8 trillion</a:t>
            </a:r>
          </a:p>
          <a:p>
            <a:r>
              <a:rPr lang="en-US" sz="2300" dirty="0"/>
              <a:t>2010 – $3.6 trillion </a:t>
            </a:r>
          </a:p>
          <a:p>
            <a:endParaRPr lang="en-US" dirty="0"/>
          </a:p>
        </p:txBody>
      </p:sp>
      <p:sp>
        <p:nvSpPr>
          <p:cNvPr id="4" name="Text Placeholder 2"/>
          <p:cNvSpPr txBox="1">
            <a:spLocks/>
          </p:cNvSpPr>
          <p:nvPr/>
        </p:nvSpPr>
        <p:spPr>
          <a:xfrm>
            <a:off x="3048000" y="2667000"/>
            <a:ext cx="2048540" cy="2319867"/>
          </a:xfrm>
          <a:prstGeom prst="rect">
            <a:avLst/>
          </a:prstGeom>
        </p:spPr>
        <p:txBody>
          <a:bodyPr vert="horz" lIns="45720" rIns="45720" anchor="t">
            <a:normAutofit fontScale="77500" lnSpcReduction="20000"/>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300" u="sng" dirty="0" smtClean="0"/>
              <a:t>US Federal Budget </a:t>
            </a:r>
          </a:p>
          <a:p>
            <a:r>
              <a:rPr lang="en-US" sz="2300" dirty="0"/>
              <a:t>2009 – $</a:t>
            </a:r>
            <a:r>
              <a:rPr lang="en-US" sz="2300" dirty="0" smtClean="0"/>
              <a:t>3.5 trillion </a:t>
            </a:r>
          </a:p>
          <a:p>
            <a:r>
              <a:rPr lang="en-US" sz="2300" dirty="0" smtClean="0"/>
              <a:t>2008 </a:t>
            </a:r>
            <a:r>
              <a:rPr lang="en-US" sz="2300" dirty="0"/>
              <a:t>– $2.9 trillion</a:t>
            </a:r>
          </a:p>
          <a:p>
            <a:r>
              <a:rPr lang="en-US" sz="2300" dirty="0"/>
              <a:t>2007 – $2.8 </a:t>
            </a:r>
            <a:r>
              <a:rPr lang="en-US" sz="2300" dirty="0" smtClean="0"/>
              <a:t>trillion</a:t>
            </a:r>
          </a:p>
          <a:p>
            <a:r>
              <a:rPr lang="en-US" sz="2300" dirty="0" smtClean="0"/>
              <a:t>2006 – $2.7 trillion</a:t>
            </a:r>
          </a:p>
          <a:p>
            <a:r>
              <a:rPr lang="en-US" sz="2300" dirty="0" smtClean="0"/>
              <a:t>2005 – $2.4 trillion</a:t>
            </a:r>
          </a:p>
          <a:p>
            <a:r>
              <a:rPr lang="en-US" sz="2300" dirty="0" smtClean="0"/>
              <a:t>2004 – $2.3 trillion</a:t>
            </a:r>
          </a:p>
          <a:p>
            <a:r>
              <a:rPr lang="en-US" sz="2300" dirty="0" smtClean="0"/>
              <a:t>2003 – $2.2 trillion </a:t>
            </a:r>
          </a:p>
          <a:p>
            <a:endParaRPr lang="en-US" dirty="0"/>
          </a:p>
        </p:txBody>
      </p:sp>
      <p:sp>
        <p:nvSpPr>
          <p:cNvPr id="5" name="Text Placeholder 2"/>
          <p:cNvSpPr txBox="1">
            <a:spLocks/>
          </p:cNvSpPr>
          <p:nvPr/>
        </p:nvSpPr>
        <p:spPr>
          <a:xfrm>
            <a:off x="5638800" y="2667000"/>
            <a:ext cx="1981200" cy="2167467"/>
          </a:xfrm>
          <a:prstGeom prst="rect">
            <a:avLst/>
          </a:prstGeom>
        </p:spPr>
        <p:txBody>
          <a:bodyPr vert="horz" lIns="45720" rIns="45720" anchor="t">
            <a:normAutofit fontScale="77500" lnSpcReduction="20000"/>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300" u="sng" dirty="0" smtClean="0"/>
              <a:t>US Federal Budget </a:t>
            </a:r>
          </a:p>
          <a:p>
            <a:r>
              <a:rPr lang="en-US" sz="2300" dirty="0"/>
              <a:t>2002 – $2.0 trillion </a:t>
            </a:r>
            <a:endParaRPr lang="en-US" sz="2300" dirty="0" smtClean="0"/>
          </a:p>
          <a:p>
            <a:r>
              <a:rPr lang="en-US" sz="2300" dirty="0" smtClean="0"/>
              <a:t>2001 – $1.9 trillion </a:t>
            </a:r>
          </a:p>
          <a:p>
            <a:r>
              <a:rPr lang="en-US" sz="2300" dirty="0" smtClean="0"/>
              <a:t>2000 – $1.8 trillion</a:t>
            </a:r>
          </a:p>
          <a:p>
            <a:r>
              <a:rPr lang="en-US" sz="2300" dirty="0" smtClean="0"/>
              <a:t>1999 – $1.7 trillion </a:t>
            </a:r>
          </a:p>
          <a:p>
            <a:r>
              <a:rPr lang="en-US" sz="2300" dirty="0" smtClean="0"/>
              <a:t>1998 – $1.7 trillion</a:t>
            </a:r>
          </a:p>
          <a:p>
            <a:r>
              <a:rPr lang="en-US" sz="2300" dirty="0" smtClean="0"/>
              <a:t>1997 – $1.6 trillion </a:t>
            </a:r>
          </a:p>
          <a:p>
            <a:endParaRPr lang="en-US" dirty="0"/>
          </a:p>
        </p:txBody>
      </p:sp>
      <p:sp>
        <p:nvSpPr>
          <p:cNvPr id="6" name="Text Placeholder 2"/>
          <p:cNvSpPr txBox="1">
            <a:spLocks/>
          </p:cNvSpPr>
          <p:nvPr/>
        </p:nvSpPr>
        <p:spPr>
          <a:xfrm>
            <a:off x="533400" y="4876800"/>
            <a:ext cx="7924800" cy="1718733"/>
          </a:xfrm>
          <a:prstGeom prst="rect">
            <a:avLst/>
          </a:prstGeom>
        </p:spPr>
        <p:txBody>
          <a:bodyPr vert="horz" lIns="45720" rIns="45720" anchor="t">
            <a:normAutofit lnSpcReduction="10000"/>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2300" u="sng" dirty="0" smtClean="0">
                <a:solidFill>
                  <a:srgbClr val="C00000"/>
                </a:solidFill>
              </a:rPr>
              <a:t>US Pentagon: Unaccounted for Expenditures Since 1996</a:t>
            </a:r>
          </a:p>
          <a:p>
            <a:pPr algn="ctr"/>
            <a:r>
              <a:rPr lang="en-US" sz="2800" b="1" dirty="0" smtClean="0">
                <a:solidFill>
                  <a:srgbClr val="C00000"/>
                </a:solidFill>
                <a:effectLst>
                  <a:outerShdw blurRad="38100" dist="38100" dir="2700000" algn="tl">
                    <a:srgbClr val="000000">
                      <a:alpha val="43137"/>
                    </a:srgbClr>
                  </a:outerShdw>
                </a:effectLst>
              </a:rPr>
              <a:t>$8.5 Trillion Dollars* </a:t>
            </a:r>
          </a:p>
          <a:p>
            <a:pPr algn="ctr"/>
            <a:r>
              <a:rPr lang="en-US" sz="1800" b="1" dirty="0" smtClean="0">
                <a:solidFill>
                  <a:srgbClr val="C00000"/>
                </a:solidFill>
                <a:effectLst>
                  <a:outerShdw blurRad="38100" dist="38100" dir="2700000" algn="tl">
                    <a:srgbClr val="000000">
                      <a:alpha val="43137"/>
                    </a:srgbClr>
                  </a:outerShdw>
                </a:effectLst>
              </a:rPr>
              <a:t>*(Sep. 10, 2001: Donald Rumsfeld reported $2.3 Trillion missing in 2000</a:t>
            </a:r>
            <a:r>
              <a:rPr lang="en-US" sz="1800" b="1" dirty="0">
                <a:solidFill>
                  <a:srgbClr val="C00000"/>
                </a:solidFill>
                <a:effectLst>
                  <a:outerShdw blurRad="38100" dist="38100" dir="2700000" algn="tl">
                    <a:srgbClr val="000000">
                      <a:alpha val="43137"/>
                    </a:srgbClr>
                  </a:outerShdw>
                </a:effectLst>
              </a:rPr>
              <a:t>;</a:t>
            </a:r>
            <a:r>
              <a:rPr lang="en-US" sz="1800" b="1" dirty="0" smtClean="0">
                <a:solidFill>
                  <a:srgbClr val="C00000"/>
                </a:solidFill>
                <a:effectLst>
                  <a:outerShdw blurRad="38100" dist="38100" dir="2700000" algn="tl">
                    <a:srgbClr val="000000">
                      <a:alpha val="43137"/>
                    </a:srgbClr>
                  </a:outerShdw>
                </a:effectLst>
              </a:rPr>
              <a:t> with private financial entities hiding between 21-32 Trillion Dollars offshore, according to the recently released Panama Papers)</a:t>
            </a:r>
          </a:p>
          <a:p>
            <a:endParaRPr lang="en-US" dirty="0"/>
          </a:p>
        </p:txBody>
      </p:sp>
    </p:spTree>
    <p:extLst>
      <p:ext uri="{BB962C8B-B14F-4D97-AF65-F5344CB8AC3E}">
        <p14:creationId xmlns:p14="http://schemas.microsoft.com/office/powerpoint/2010/main" val="3875252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half" idx="1"/>
          </p:nvPr>
        </p:nvSpPr>
        <p:spPr>
          <a:xfrm>
            <a:off x="457200" y="2377285"/>
            <a:ext cx="4038600" cy="3642515"/>
          </a:xfrm>
        </p:spPr>
        <p:txBody>
          <a:bodyPr>
            <a:normAutofit/>
          </a:bodyPr>
          <a:lstStyle/>
          <a:p>
            <a:r>
              <a:rPr lang="en-US" dirty="0" smtClean="0"/>
              <a:t>Setting the Table</a:t>
            </a:r>
          </a:p>
          <a:p>
            <a:pPr lvl="1"/>
            <a:r>
              <a:rPr lang="en-US" dirty="0" smtClean="0"/>
              <a:t>Power and Ideology</a:t>
            </a:r>
          </a:p>
          <a:p>
            <a:r>
              <a:rPr lang="en-US" dirty="0" smtClean="0"/>
              <a:t>Geopolitics</a:t>
            </a:r>
          </a:p>
          <a:p>
            <a:pPr lvl="1"/>
            <a:r>
              <a:rPr lang="en-US" dirty="0"/>
              <a:t>The Geographical Pivot of </a:t>
            </a:r>
            <a:r>
              <a:rPr lang="en-US" dirty="0" smtClean="0"/>
              <a:t>History (1904)</a:t>
            </a:r>
            <a:endParaRPr lang="en-US" dirty="0"/>
          </a:p>
          <a:p>
            <a:pPr lvl="1"/>
            <a:r>
              <a:rPr lang="en-US" dirty="0"/>
              <a:t>WOD, </a:t>
            </a:r>
            <a:r>
              <a:rPr lang="en-US" dirty="0" smtClean="0"/>
              <a:t>WOT, and SCAD</a:t>
            </a:r>
          </a:p>
        </p:txBody>
      </p:sp>
      <p:sp>
        <p:nvSpPr>
          <p:cNvPr id="4" name="Content Placeholder 3"/>
          <p:cNvSpPr>
            <a:spLocks noGrp="1"/>
          </p:cNvSpPr>
          <p:nvPr>
            <p:ph sz="half" idx="2"/>
          </p:nvPr>
        </p:nvSpPr>
        <p:spPr>
          <a:xfrm>
            <a:off x="4648200" y="1600200"/>
            <a:ext cx="4038600" cy="4434840"/>
          </a:xfrm>
        </p:spPr>
        <p:txBody>
          <a:bodyPr>
            <a:normAutofit/>
          </a:bodyPr>
          <a:lstStyle/>
          <a:p>
            <a:r>
              <a:rPr lang="en-US" dirty="0"/>
              <a:t>International Finance</a:t>
            </a:r>
          </a:p>
          <a:p>
            <a:pPr lvl="1"/>
            <a:r>
              <a:rPr lang="en-US" dirty="0"/>
              <a:t>Alchemy of Money Creation</a:t>
            </a:r>
          </a:p>
          <a:p>
            <a:pPr lvl="1"/>
            <a:r>
              <a:rPr lang="en-US" dirty="0"/>
              <a:t>Bretton Woods Conference (1944)</a:t>
            </a:r>
          </a:p>
          <a:p>
            <a:pPr lvl="1"/>
            <a:r>
              <a:rPr lang="en-US" dirty="0"/>
              <a:t>Triffin Paradox</a:t>
            </a:r>
          </a:p>
          <a:p>
            <a:r>
              <a:rPr lang="en-US" dirty="0"/>
              <a:t>The Big Picture</a:t>
            </a:r>
          </a:p>
          <a:p>
            <a:pPr lvl="1"/>
            <a:r>
              <a:rPr lang="en-US" dirty="0"/>
              <a:t>The Grand Chessboard</a:t>
            </a:r>
          </a:p>
          <a:p>
            <a:pPr lvl="1"/>
            <a:r>
              <a:rPr lang="en-US" dirty="0" err="1"/>
              <a:t>Bancor</a:t>
            </a:r>
            <a:r>
              <a:rPr lang="en-US" dirty="0"/>
              <a:t> Redux</a:t>
            </a:r>
          </a:p>
          <a:p>
            <a:pPr lvl="1"/>
            <a:r>
              <a:rPr lang="en-US" dirty="0"/>
              <a:t>Agenda 21</a:t>
            </a:r>
          </a:p>
          <a:p>
            <a:endParaRPr lang="en-US" dirty="0"/>
          </a:p>
        </p:txBody>
      </p:sp>
    </p:spTree>
    <p:extLst>
      <p:ext uri="{BB962C8B-B14F-4D97-AF65-F5344CB8AC3E}">
        <p14:creationId xmlns:p14="http://schemas.microsoft.com/office/powerpoint/2010/main" val="3733019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Hands of </a:t>
            </a:r>
            <a:r>
              <a:rPr lang="en-US" dirty="0" smtClean="0"/>
              <a:t>Fate</a:t>
            </a:r>
            <a:endParaRPr lang="en-US" dirty="0"/>
          </a:p>
        </p:txBody>
      </p:sp>
      <p:sp>
        <p:nvSpPr>
          <p:cNvPr id="3" name="Subtitle 2"/>
          <p:cNvSpPr>
            <a:spLocks noGrp="1"/>
          </p:cNvSpPr>
          <p:nvPr>
            <p:ph type="subTitle" idx="1"/>
          </p:nvPr>
        </p:nvSpPr>
        <p:spPr>
          <a:xfrm>
            <a:off x="533400" y="3228536"/>
            <a:ext cx="7854696" cy="3096064"/>
          </a:xfrm>
        </p:spPr>
        <p:txBody>
          <a:bodyPr>
            <a:noAutofit/>
          </a:bodyPr>
          <a:lstStyle/>
          <a:p>
            <a:r>
              <a:rPr lang="en-US" sz="3600" b="1" dirty="0">
                <a:effectLst>
                  <a:outerShdw blurRad="38100" dist="38100" dir="2700000" algn="tl">
                    <a:srgbClr val="000000">
                      <a:alpha val="43137"/>
                    </a:srgbClr>
                  </a:outerShdw>
                </a:effectLst>
              </a:rPr>
              <a:t>Geopolitics and </a:t>
            </a:r>
            <a:r>
              <a:rPr lang="en-US" sz="3600" b="1" dirty="0" smtClean="0">
                <a:effectLst>
                  <a:outerShdw blurRad="38100" dist="38100" dir="2700000" algn="tl">
                    <a:srgbClr val="000000">
                      <a:alpha val="43137"/>
                    </a:srgbClr>
                  </a:outerShdw>
                </a:effectLst>
              </a:rPr>
              <a:t>International Finance in an Age of Globalization</a:t>
            </a:r>
          </a:p>
          <a:p>
            <a:endParaRPr lang="en-US" sz="3600" b="1" dirty="0">
              <a:effectLst>
                <a:outerShdw blurRad="38100" dist="38100" dir="2700000" algn="tl">
                  <a:srgbClr val="000000">
                    <a:alpha val="43137"/>
                  </a:srgbClr>
                </a:outerShdw>
              </a:effectLst>
            </a:endParaRPr>
          </a:p>
          <a:p>
            <a:endParaRPr lang="en-US" sz="3600" b="1" dirty="0" smtClean="0">
              <a:effectLst>
                <a:outerShdw blurRad="38100" dist="38100" dir="2700000" algn="tl">
                  <a:srgbClr val="000000">
                    <a:alpha val="43137"/>
                  </a:srgbClr>
                </a:outerShdw>
              </a:effectLst>
            </a:endParaRPr>
          </a:p>
          <a:p>
            <a:r>
              <a:rPr lang="en-US" sz="3200" b="1" dirty="0" smtClean="0">
                <a:effectLst>
                  <a:outerShdw blurRad="38100" dist="38100" dir="2700000" algn="tl">
                    <a:srgbClr val="000000">
                      <a:alpha val="43137"/>
                    </a:srgbClr>
                  </a:outerShdw>
                </a:effectLst>
              </a:rPr>
              <a:t>Brett I. Kier</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2611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5944"/>
            <a:ext cx="4724400" cy="1362456"/>
          </a:xfrm>
        </p:spPr>
        <p:txBody>
          <a:bodyPr>
            <a:noAutofit/>
          </a:bodyPr>
          <a:lstStyle/>
          <a:p>
            <a:r>
              <a:rPr lang="en-US" sz="5000" dirty="0" smtClean="0"/>
              <a:t>Axis of Power and Ideology</a:t>
            </a:r>
            <a:endParaRPr lang="en-US" sz="5000" dirty="0"/>
          </a:p>
        </p:txBody>
      </p:sp>
      <p:sp>
        <p:nvSpPr>
          <p:cNvPr id="3" name="Content Placeholder 2"/>
          <p:cNvSpPr>
            <a:spLocks noGrp="1"/>
          </p:cNvSpPr>
          <p:nvPr>
            <p:ph type="body" idx="1"/>
          </p:nvPr>
        </p:nvSpPr>
        <p:spPr>
          <a:xfrm>
            <a:off x="7808952" y="2641240"/>
            <a:ext cx="952500" cy="530461"/>
          </a:xfrm>
        </p:spPr>
        <p:txBody>
          <a:bodyPr>
            <a:normAutofit/>
          </a:bodyPr>
          <a:lstStyle/>
          <a:p>
            <a:pPr marL="0" indent="0">
              <a:buNone/>
            </a:pPr>
            <a:r>
              <a:rPr lang="en-US" dirty="0" smtClean="0"/>
              <a:t>Them</a:t>
            </a:r>
          </a:p>
        </p:txBody>
      </p:sp>
      <p:sp>
        <p:nvSpPr>
          <p:cNvPr id="7" name="Left-Right Arrow 6"/>
          <p:cNvSpPr/>
          <p:nvPr/>
        </p:nvSpPr>
        <p:spPr>
          <a:xfrm>
            <a:off x="2209800" y="3200400"/>
            <a:ext cx="6781800" cy="876300"/>
          </a:xfrm>
          <a:prstGeom prst="leftRightArrow">
            <a:avLst>
              <a:gd name="adj1" fmla="val 57347"/>
              <a:gd name="adj2" fmla="val 8918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Up-Down Arrow 7"/>
          <p:cNvSpPr/>
          <p:nvPr/>
        </p:nvSpPr>
        <p:spPr>
          <a:xfrm>
            <a:off x="5334000" y="587188"/>
            <a:ext cx="990600" cy="5966012"/>
          </a:xfrm>
          <a:prstGeom prst="upDownArrow">
            <a:avLst>
              <a:gd name="adj1" fmla="val 52637"/>
              <a:gd name="adj2" fmla="val 875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TextBox 8"/>
          <p:cNvSpPr txBox="1"/>
          <p:nvPr/>
        </p:nvSpPr>
        <p:spPr>
          <a:xfrm>
            <a:off x="2590800" y="3429000"/>
            <a:ext cx="3124200" cy="46166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solidFill>
                  <a:schemeClr val="bg1">
                    <a:shade val="50000"/>
                  </a:schemeClr>
                </a:solidFill>
              </a:rPr>
              <a:t>HORIZONTAL AXIS</a:t>
            </a:r>
            <a:endParaRPr lang="en-US" sz="2400" b="1" dirty="0">
              <a:ln w="50800"/>
              <a:solidFill>
                <a:schemeClr val="bg1">
                  <a:shade val="50000"/>
                </a:schemeClr>
              </a:solidFill>
            </a:endParaRPr>
          </a:p>
        </p:txBody>
      </p:sp>
      <p:sp>
        <p:nvSpPr>
          <p:cNvPr id="10" name="TextBox 9"/>
          <p:cNvSpPr txBox="1"/>
          <p:nvPr/>
        </p:nvSpPr>
        <p:spPr>
          <a:xfrm>
            <a:off x="5542002" y="3659832"/>
            <a:ext cx="553998" cy="2359968"/>
          </a:xfrm>
          <a:prstGeom prst="rect">
            <a:avLst/>
          </a:prstGeom>
          <a:noFill/>
        </p:spPr>
        <p:txBody>
          <a:bodyPr vert="vert270"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solidFill>
                  <a:schemeClr val="bg1">
                    <a:shade val="50000"/>
                  </a:schemeClr>
                </a:solidFill>
              </a:rPr>
              <a:t>VERTICAL AXIS</a:t>
            </a:r>
            <a:endParaRPr lang="en-US" sz="2400" b="1" dirty="0">
              <a:ln w="50800"/>
              <a:solidFill>
                <a:schemeClr val="bg1">
                  <a:shade val="50000"/>
                </a:schemeClr>
              </a:solidFill>
            </a:endParaRPr>
          </a:p>
        </p:txBody>
      </p:sp>
      <p:sp>
        <p:nvSpPr>
          <p:cNvPr id="11" name="TextBox 10"/>
          <p:cNvSpPr txBox="1"/>
          <p:nvPr/>
        </p:nvSpPr>
        <p:spPr>
          <a:xfrm>
            <a:off x="6400800" y="3424535"/>
            <a:ext cx="1884402"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solidFill>
                  <a:srgbClr val="C00000"/>
                </a:solidFill>
                <a:effectLst>
                  <a:outerShdw blurRad="38100" dist="38100" dir="2700000" algn="tl">
                    <a:srgbClr val="000000">
                      <a:alpha val="43137"/>
                    </a:srgbClr>
                  </a:outerShdw>
                </a:effectLst>
              </a:rPr>
              <a:t>IDEOLOGY</a:t>
            </a:r>
            <a:endParaRPr lang="en-US" sz="2400" b="1" cap="all" dirty="0">
              <a:ln w="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5542002" y="1524000"/>
            <a:ext cx="553998" cy="1447800"/>
          </a:xfrm>
          <a:prstGeom prst="rect">
            <a:avLst/>
          </a:prstGeom>
          <a:noFill/>
        </p:spPr>
        <p:txBody>
          <a:bodyPr vert="vert270"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solidFill>
                  <a:srgbClr val="C00000"/>
                </a:solidFill>
                <a:effectLst>
                  <a:outerShdw blurRad="38100" dist="38100" dir="2700000" algn="tl">
                    <a:srgbClr val="000000">
                      <a:alpha val="43137"/>
                    </a:srgbClr>
                  </a:outerShdw>
                </a:effectLst>
              </a:rPr>
              <a:t>POWER</a:t>
            </a:r>
            <a:endParaRPr lang="en-US" sz="2400" b="1" cap="all" dirty="0">
              <a:ln w="0"/>
              <a:solidFill>
                <a:srgbClr val="C00000"/>
              </a:solidFill>
              <a:effectLst>
                <a:outerShdw blurRad="38100" dist="38100" dir="2700000" algn="tl">
                  <a:srgbClr val="000000">
                    <a:alpha val="43137"/>
                  </a:srgbClr>
                </a:outerShdw>
              </a:effectLst>
            </a:endParaRPr>
          </a:p>
        </p:txBody>
      </p:sp>
      <p:sp>
        <p:nvSpPr>
          <p:cNvPr id="13" name="Content Placeholder 2"/>
          <p:cNvSpPr txBox="1">
            <a:spLocks/>
          </p:cNvSpPr>
          <p:nvPr/>
        </p:nvSpPr>
        <p:spPr>
          <a:xfrm>
            <a:off x="1828800" y="3962400"/>
            <a:ext cx="914400" cy="459441"/>
          </a:xfrm>
          <a:prstGeom prst="rect">
            <a:avLst/>
          </a:prstGeom>
        </p:spPr>
        <p:txBody>
          <a:bodyPr vert="horz" lIns="0" tIns="45720" rIns="0" bIns="45720" rtlCol="0">
            <a:no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sz="2600" dirty="0" smtClean="0"/>
              <a:t>Good</a:t>
            </a:r>
          </a:p>
        </p:txBody>
      </p:sp>
      <p:sp>
        <p:nvSpPr>
          <p:cNvPr id="14" name="Content Placeholder 2"/>
          <p:cNvSpPr txBox="1">
            <a:spLocks/>
          </p:cNvSpPr>
          <p:nvPr/>
        </p:nvSpPr>
        <p:spPr>
          <a:xfrm>
            <a:off x="6172200" y="757518"/>
            <a:ext cx="1219200" cy="537882"/>
          </a:xfrm>
          <a:prstGeom prst="rect">
            <a:avLst/>
          </a:prstGeom>
        </p:spPr>
        <p:txBody>
          <a:bodyPr vert="horz" lIns="0" tIns="45720" rIns="0" bIns="45720" rtlCol="0">
            <a:normAutofit fontScale="925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sz="2800" dirty="0" smtClean="0"/>
              <a:t>Tyranny</a:t>
            </a:r>
          </a:p>
        </p:txBody>
      </p:sp>
      <p:sp>
        <p:nvSpPr>
          <p:cNvPr id="15" name="Content Placeholder 2"/>
          <p:cNvSpPr txBox="1">
            <a:spLocks/>
          </p:cNvSpPr>
          <p:nvPr/>
        </p:nvSpPr>
        <p:spPr>
          <a:xfrm>
            <a:off x="3962400" y="5791200"/>
            <a:ext cx="1371600" cy="542365"/>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sz="2600" dirty="0" smtClean="0"/>
              <a:t>Freedom</a:t>
            </a:r>
          </a:p>
        </p:txBody>
      </p:sp>
      <p:sp>
        <p:nvSpPr>
          <p:cNvPr id="16" name="Content Placeholder 2"/>
          <p:cNvSpPr txBox="1">
            <a:spLocks/>
          </p:cNvSpPr>
          <p:nvPr/>
        </p:nvSpPr>
        <p:spPr>
          <a:xfrm>
            <a:off x="8001000" y="4191000"/>
            <a:ext cx="762000" cy="457200"/>
          </a:xfrm>
          <a:prstGeom prst="rect">
            <a:avLst/>
          </a:prstGeom>
        </p:spPr>
        <p:txBody>
          <a:bodyPr vert="horz" lIns="0" tIns="45720" rIns="0" bIns="45720" rtlCol="0">
            <a:normAutofit lnSpcReduction="100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Font typeface="Wingdings" pitchFamily="2" charset="2"/>
              <a:buNone/>
            </a:pPr>
            <a:r>
              <a:rPr lang="en-US" sz="2600" dirty="0" smtClean="0"/>
              <a:t>Evil</a:t>
            </a:r>
          </a:p>
        </p:txBody>
      </p:sp>
      <p:sp>
        <p:nvSpPr>
          <p:cNvPr id="17" name="Content Placeholder 2"/>
          <p:cNvSpPr txBox="1">
            <a:spLocks/>
          </p:cNvSpPr>
          <p:nvPr/>
        </p:nvSpPr>
        <p:spPr>
          <a:xfrm>
            <a:off x="1943100" y="2971800"/>
            <a:ext cx="571500" cy="535641"/>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sz="2600" dirty="0" smtClean="0"/>
              <a:t>Us</a:t>
            </a:r>
          </a:p>
        </p:txBody>
      </p:sp>
      <p:sp>
        <p:nvSpPr>
          <p:cNvPr id="18" name="Content Placeholder 2"/>
          <p:cNvSpPr txBox="1">
            <a:spLocks/>
          </p:cNvSpPr>
          <p:nvPr/>
        </p:nvSpPr>
        <p:spPr>
          <a:xfrm>
            <a:off x="2819400" y="5248835"/>
            <a:ext cx="2525486" cy="542365"/>
          </a:xfrm>
          <a:prstGeom prst="rect">
            <a:avLst/>
          </a:prstGeom>
        </p:spPr>
        <p:txBody>
          <a:bodyPr vert="horz" lIns="0" tIns="45720" rIns="0" bIns="45720" rtlCol="0">
            <a:normAutofit fontScale="925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sz="2800" dirty="0" smtClean="0"/>
              <a:t>Decentralization</a:t>
            </a:r>
          </a:p>
        </p:txBody>
      </p:sp>
      <p:sp>
        <p:nvSpPr>
          <p:cNvPr id="19" name="Content Placeholder 2"/>
          <p:cNvSpPr txBox="1">
            <a:spLocks/>
          </p:cNvSpPr>
          <p:nvPr/>
        </p:nvSpPr>
        <p:spPr>
          <a:xfrm>
            <a:off x="6400800" y="1329017"/>
            <a:ext cx="2133600" cy="542365"/>
          </a:xfrm>
          <a:prstGeom prst="rect">
            <a:avLst/>
          </a:prstGeom>
        </p:spPr>
        <p:txBody>
          <a:bodyPr vert="horz" lIns="0" tIns="45720" rIns="0" bIns="45720" rtlCol="0">
            <a:normAutofit fontScale="925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buNone/>
            </a:pPr>
            <a:r>
              <a:rPr lang="en-US" sz="2800" dirty="0" smtClean="0"/>
              <a:t>Centralization</a:t>
            </a:r>
          </a:p>
        </p:txBody>
      </p:sp>
    </p:spTree>
    <p:extLst>
      <p:ext uri="{BB962C8B-B14F-4D97-AF65-F5344CB8AC3E}">
        <p14:creationId xmlns:p14="http://schemas.microsoft.com/office/powerpoint/2010/main" val="686428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a:bodyPr>
          <a:lstStyle/>
          <a:p>
            <a:r>
              <a:rPr lang="en-US" sz="4500" dirty="0" smtClean="0"/>
              <a:t>IDEOLOGY: WHO STARTS WARS?</a:t>
            </a:r>
            <a:endParaRPr lang="en-US" sz="4500" dirty="0"/>
          </a:p>
        </p:txBody>
      </p:sp>
      <p:sp>
        <p:nvSpPr>
          <p:cNvPr id="3" name="Content Placeholder 2"/>
          <p:cNvSpPr>
            <a:spLocks noGrp="1"/>
          </p:cNvSpPr>
          <p:nvPr>
            <p:ph idx="1"/>
          </p:nvPr>
        </p:nvSpPr>
        <p:spPr>
          <a:xfrm>
            <a:off x="228600" y="5943600"/>
            <a:ext cx="8839200" cy="685800"/>
          </a:xfrm>
        </p:spPr>
        <p:txBody>
          <a:bodyPr>
            <a:noAutofit/>
          </a:bodyPr>
          <a:lstStyle/>
          <a:p>
            <a:pPr marL="0" indent="0">
              <a:buNone/>
            </a:pPr>
            <a:r>
              <a:rPr lang="en-US" sz="1150" dirty="0">
                <a:latin typeface="+mj-lt"/>
              </a:rPr>
              <a:t>*</a:t>
            </a:r>
            <a:r>
              <a:rPr lang="en-US" sz="1150" b="1" dirty="0">
                <a:latin typeface="+mj-lt"/>
              </a:rPr>
              <a:t>Note</a:t>
            </a:r>
            <a:r>
              <a:rPr lang="en-US" sz="1150" dirty="0">
                <a:latin typeface="+mj-lt"/>
              </a:rPr>
              <a:t>: When military engagements begin during one administration and carry over into another, they are counted once for each administration. </a:t>
            </a:r>
            <a:endParaRPr lang="en-US" sz="1150" dirty="0" smtClean="0">
              <a:latin typeface="+mj-lt"/>
            </a:endParaRPr>
          </a:p>
          <a:p>
            <a:pPr marL="0" indent="0">
              <a:buNone/>
            </a:pPr>
            <a:r>
              <a:rPr lang="en-US" sz="1050" b="1" dirty="0" smtClean="0">
                <a:latin typeface="+mj-lt"/>
              </a:rPr>
              <a:t>Sources</a:t>
            </a:r>
            <a:r>
              <a:rPr lang="en-US" sz="1050" dirty="0">
                <a:latin typeface="+mj-lt"/>
              </a:rPr>
              <a:t>: https://</a:t>
            </a:r>
            <a:r>
              <a:rPr lang="en-US" sz="1050" dirty="0" smtClean="0">
                <a:latin typeface="+mj-lt"/>
              </a:rPr>
              <a:t>en.wikipedia.org/wiki/Timeline_of_United_States_military_operations; https</a:t>
            </a:r>
            <a:r>
              <a:rPr lang="en-US" sz="1050" dirty="0">
                <a:latin typeface="+mj-lt"/>
              </a:rPr>
              <a:t>://en.wikipedia.org/wiki/List_of_Presidents_of_the_United_States </a:t>
            </a:r>
          </a:p>
          <a:p>
            <a:pPr marL="0" indent="0">
              <a:buNone/>
            </a:pPr>
            <a:endParaRPr lang="en-US" sz="1100" dirty="0" smtClean="0">
              <a:latin typeface="+mj-lt"/>
            </a:endParaRPr>
          </a:p>
        </p:txBody>
      </p:sp>
      <p:graphicFrame>
        <p:nvGraphicFramePr>
          <p:cNvPr id="6" name="Chart 5"/>
          <p:cNvGraphicFramePr/>
          <p:nvPr>
            <p:extLst>
              <p:ext uri="{D42A27DB-BD31-4B8C-83A1-F6EECF244321}">
                <p14:modId xmlns:p14="http://schemas.microsoft.com/office/powerpoint/2010/main" val="612466486"/>
              </p:ext>
            </p:extLst>
          </p:nvPr>
        </p:nvGraphicFramePr>
        <p:xfrm>
          <a:off x="304800" y="1524000"/>
          <a:ext cx="8562975"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8368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r>
              <a:rPr lang="en-US" sz="4800" dirty="0" smtClean="0"/>
              <a:t>POWER: WHO SUPPORTS WARS?</a:t>
            </a:r>
            <a:endParaRPr lang="en-US" sz="4800" dirty="0"/>
          </a:p>
        </p:txBody>
      </p:sp>
      <p:sp>
        <p:nvSpPr>
          <p:cNvPr id="3" name="Content Placeholder 2"/>
          <p:cNvSpPr>
            <a:spLocks noGrp="1"/>
          </p:cNvSpPr>
          <p:nvPr>
            <p:ph idx="1"/>
          </p:nvPr>
        </p:nvSpPr>
        <p:spPr>
          <a:xfrm>
            <a:off x="304800" y="6248400"/>
            <a:ext cx="8382000" cy="381000"/>
          </a:xfrm>
        </p:spPr>
        <p:txBody>
          <a:bodyPr>
            <a:normAutofit/>
          </a:bodyPr>
          <a:lstStyle/>
          <a:p>
            <a:pPr marL="0" indent="0">
              <a:buNone/>
            </a:pPr>
            <a:r>
              <a:rPr lang="en-US" sz="1200" b="1" dirty="0"/>
              <a:t>Source: http://</a:t>
            </a:r>
            <a:r>
              <a:rPr lang="en-US" sz="1200" b="1" dirty="0">
                <a:latin typeface="+mj-lt"/>
              </a:rPr>
              <a:t>www.lowvarates.com/va-loan-blog/military-spending-republicans-vs-democrats</a:t>
            </a:r>
            <a:r>
              <a:rPr lang="en-US" sz="1200" b="1" dirty="0" smtClean="0"/>
              <a:t>/ </a:t>
            </a:r>
          </a:p>
        </p:txBody>
      </p:sp>
      <p:graphicFrame>
        <p:nvGraphicFramePr>
          <p:cNvPr id="6" name="Chart 5"/>
          <p:cNvGraphicFramePr/>
          <p:nvPr>
            <p:extLst>
              <p:ext uri="{D42A27DB-BD31-4B8C-83A1-F6EECF244321}">
                <p14:modId xmlns:p14="http://schemas.microsoft.com/office/powerpoint/2010/main" val="3659843073"/>
              </p:ext>
            </p:extLst>
          </p:nvPr>
        </p:nvGraphicFramePr>
        <p:xfrm>
          <a:off x="304800" y="1371600"/>
          <a:ext cx="8562975"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928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143000"/>
            <a:ext cx="7772400" cy="1002792"/>
          </a:xfrm>
        </p:spPr>
        <p:txBody>
          <a:bodyPr>
            <a:noAutofit/>
          </a:bodyPr>
          <a:lstStyle/>
          <a:p>
            <a:r>
              <a:rPr lang="en-US" sz="5000" dirty="0" smtClean="0"/>
              <a:t>Political and Economic Power</a:t>
            </a:r>
            <a:endParaRPr lang="en-US" sz="5000" dirty="0"/>
          </a:p>
        </p:txBody>
      </p:sp>
      <p:sp>
        <p:nvSpPr>
          <p:cNvPr id="3" name="Content Placeholder 2"/>
          <p:cNvSpPr>
            <a:spLocks noGrp="1"/>
          </p:cNvSpPr>
          <p:nvPr>
            <p:ph type="body" idx="1"/>
          </p:nvPr>
        </p:nvSpPr>
        <p:spPr>
          <a:xfrm>
            <a:off x="530352" y="2514600"/>
            <a:ext cx="7772400" cy="3886200"/>
          </a:xfrm>
        </p:spPr>
        <p:txBody>
          <a:bodyPr>
            <a:normAutofit/>
          </a:bodyPr>
          <a:lstStyle/>
          <a:p>
            <a:pPr marL="0" indent="0" algn="ctr">
              <a:buNone/>
            </a:pPr>
            <a:r>
              <a:rPr lang="en-US" sz="2400" b="1" dirty="0" smtClean="0">
                <a:solidFill>
                  <a:srgbClr val="C00000"/>
                </a:solidFill>
                <a:effectLst>
                  <a:outerShdw blurRad="38100" dist="38100" dir="2700000" algn="tl">
                    <a:srgbClr val="000000">
                      <a:alpha val="43137"/>
                    </a:srgbClr>
                  </a:outerShdw>
                </a:effectLst>
              </a:rPr>
              <a:t>CREATE AND CONTROL </a:t>
            </a:r>
            <a:r>
              <a:rPr lang="en-US" sz="2400" b="1" u="sng" dirty="0" smtClean="0">
                <a:solidFill>
                  <a:srgbClr val="C00000"/>
                </a:solidFill>
                <a:effectLst>
                  <a:outerShdw blurRad="38100" dist="38100" dir="2700000" algn="tl">
                    <a:srgbClr val="000000">
                      <a:alpha val="43137"/>
                    </a:srgbClr>
                  </a:outerShdw>
                </a:effectLst>
              </a:rPr>
              <a:t>SCARCITY</a:t>
            </a:r>
          </a:p>
          <a:p>
            <a:pPr marL="0" indent="0" algn="ctr">
              <a:buNone/>
            </a:pPr>
            <a:endParaRPr lang="en-US" sz="1800" dirty="0" smtClean="0"/>
          </a:p>
          <a:p>
            <a:r>
              <a:rPr lang="en-US" sz="2400" dirty="0" smtClean="0"/>
              <a:t>Political Power is the </a:t>
            </a:r>
            <a:r>
              <a:rPr lang="en-US" sz="2400" dirty="0"/>
              <a:t>ability to </a:t>
            </a:r>
            <a:r>
              <a:rPr lang="en-US" sz="2400" b="1" u="sng" dirty="0"/>
              <a:t>control</a:t>
            </a:r>
            <a:r>
              <a:rPr lang="en-US" sz="2400" dirty="0"/>
              <a:t> </a:t>
            </a:r>
            <a:r>
              <a:rPr lang="en-US" sz="2400" i="1" dirty="0" smtClean="0"/>
              <a:t>scarcity</a:t>
            </a:r>
            <a:r>
              <a:rPr lang="en-US" sz="2400" dirty="0" smtClean="0"/>
              <a:t> (resources that are in limited supply – manufactured or actual).</a:t>
            </a:r>
          </a:p>
          <a:p>
            <a:pPr marL="0" indent="0">
              <a:buNone/>
            </a:pPr>
            <a:endParaRPr lang="en-US" sz="2400" dirty="0" smtClean="0"/>
          </a:p>
          <a:p>
            <a:r>
              <a:rPr lang="en-US" sz="2400" dirty="0" smtClean="0"/>
              <a:t>Economic Power is the </a:t>
            </a:r>
            <a:r>
              <a:rPr lang="en-US" sz="2400" dirty="0"/>
              <a:t>ability </a:t>
            </a:r>
            <a:r>
              <a:rPr lang="en-US" sz="2400" dirty="0" smtClean="0"/>
              <a:t>to </a:t>
            </a:r>
            <a:r>
              <a:rPr lang="en-US" sz="2400" b="1" u="sng" dirty="0" smtClean="0"/>
              <a:t>create</a:t>
            </a:r>
            <a:r>
              <a:rPr lang="en-US" sz="2400" dirty="0" smtClean="0"/>
              <a:t> </a:t>
            </a:r>
            <a:r>
              <a:rPr lang="en-US" sz="2400" i="1" dirty="0" smtClean="0"/>
              <a:t>scarcity</a:t>
            </a:r>
            <a:r>
              <a:rPr lang="en-US" sz="2400" dirty="0" smtClean="0"/>
              <a:t>.</a:t>
            </a:r>
          </a:p>
          <a:p>
            <a:pPr marL="0" indent="0">
              <a:buNone/>
            </a:pPr>
            <a:endParaRPr lang="en-US" sz="2400" dirty="0" smtClean="0"/>
          </a:p>
          <a:p>
            <a:r>
              <a:rPr lang="en-US" sz="2400" dirty="0" smtClean="0"/>
              <a:t>Economic Power is used for </a:t>
            </a:r>
            <a:r>
              <a:rPr lang="en-US" sz="2400" dirty="0"/>
              <a:t>the purpose of expanding </a:t>
            </a:r>
            <a:r>
              <a:rPr lang="en-US" sz="2400" dirty="0" smtClean="0"/>
              <a:t>or </a:t>
            </a:r>
            <a:r>
              <a:rPr lang="en-US" sz="2400" dirty="0"/>
              <a:t>strengthening Political </a:t>
            </a:r>
            <a:r>
              <a:rPr lang="en-US" sz="2400" dirty="0" smtClean="0"/>
              <a:t>Power.</a:t>
            </a:r>
          </a:p>
        </p:txBody>
      </p:sp>
    </p:spTree>
    <p:extLst>
      <p:ext uri="{BB962C8B-B14F-4D97-AF65-F5344CB8AC3E}">
        <p14:creationId xmlns:p14="http://schemas.microsoft.com/office/powerpoint/2010/main" val="3990558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Geopolitics</a:t>
            </a:r>
            <a:endParaRPr lang="en-US" dirty="0"/>
          </a:p>
        </p:txBody>
      </p:sp>
      <p:sp>
        <p:nvSpPr>
          <p:cNvPr id="3" name="Text Placeholder 2"/>
          <p:cNvSpPr>
            <a:spLocks noGrp="1"/>
          </p:cNvSpPr>
          <p:nvPr>
            <p:ph type="body" idx="1"/>
          </p:nvPr>
        </p:nvSpPr>
        <p:spPr>
          <a:xfrm>
            <a:off x="530352" y="3085664"/>
            <a:ext cx="7772400" cy="2781736"/>
          </a:xfrm>
        </p:spPr>
        <p:txBody>
          <a:bodyPr>
            <a:normAutofit lnSpcReduction="10000"/>
          </a:bodyPr>
          <a:lstStyle/>
          <a:p>
            <a:r>
              <a:rPr lang="en-US" sz="2600" dirty="0">
                <a:effectLst>
                  <a:outerShdw blurRad="38100" dist="38100" dir="2700000" algn="tl">
                    <a:srgbClr val="000000">
                      <a:alpha val="43137"/>
                    </a:srgbClr>
                  </a:outerShdw>
                </a:effectLst>
              </a:rPr>
              <a:t>“History is laden with belligerent leaders using humanitarian rhetoric to mask geopolitical aims. History also shows how often ill-informed moralism has led to foreign entanglements that do more harm than good.” </a:t>
            </a:r>
            <a:endParaRPr lang="en-US" sz="2600" dirty="0" smtClean="0">
              <a:effectLst>
                <a:outerShdw blurRad="38100" dist="38100" dir="2700000" algn="tl">
                  <a:srgbClr val="000000">
                    <a:alpha val="43137"/>
                  </a:srgbClr>
                </a:outerShdw>
              </a:effectLst>
            </a:endParaRPr>
          </a:p>
          <a:p>
            <a:r>
              <a:rPr lang="en-US" sz="2600" dirty="0" smtClean="0">
                <a:effectLst>
                  <a:outerShdw blurRad="38100" dist="38100" dir="2700000" algn="tl">
                    <a:srgbClr val="000000">
                      <a:alpha val="43137"/>
                    </a:srgbClr>
                  </a:outerShdw>
                </a:effectLst>
              </a:rPr>
              <a:t>~</a:t>
            </a:r>
            <a:r>
              <a:rPr lang="en-US" sz="2600" dirty="0">
                <a:effectLst>
                  <a:outerShdw blurRad="38100" dist="38100" dir="2700000" algn="tl">
                    <a:srgbClr val="000000">
                      <a:alpha val="43137"/>
                    </a:srgbClr>
                  </a:outerShdw>
                </a:effectLst>
              </a:rPr>
              <a:t>Samantha </a:t>
            </a:r>
            <a:r>
              <a:rPr lang="en-US" sz="2600" dirty="0" smtClean="0">
                <a:effectLst>
                  <a:outerShdw blurRad="38100" dist="38100" dir="2700000" algn="tl">
                    <a:srgbClr val="000000">
                      <a:alpha val="43137"/>
                    </a:srgbClr>
                  </a:outerShdw>
                </a:effectLst>
              </a:rPr>
              <a:t>Power</a:t>
            </a:r>
          </a:p>
          <a:p>
            <a:r>
              <a:rPr lang="en-US" sz="2600" dirty="0" smtClean="0">
                <a:effectLst>
                  <a:outerShdw blurRad="38100" dist="38100" dir="2700000" algn="tl">
                    <a:srgbClr val="000000">
                      <a:alpha val="43137"/>
                    </a:srgbClr>
                  </a:outerShdw>
                </a:effectLst>
              </a:rPr>
              <a:t>U.S. </a:t>
            </a:r>
            <a:r>
              <a:rPr lang="en-US" sz="2600" dirty="0">
                <a:effectLst>
                  <a:outerShdw blurRad="38100" dist="38100" dir="2700000" algn="tl">
                    <a:srgbClr val="000000">
                      <a:alpha val="43137"/>
                    </a:srgbClr>
                  </a:outerShdw>
                </a:effectLst>
              </a:rPr>
              <a:t>Ambassador to the United Nations</a:t>
            </a:r>
            <a:endParaRPr lang="en-US" dirty="0"/>
          </a:p>
        </p:txBody>
      </p:sp>
    </p:spTree>
    <p:extLst>
      <p:ext uri="{BB962C8B-B14F-4D97-AF65-F5344CB8AC3E}">
        <p14:creationId xmlns:p14="http://schemas.microsoft.com/office/powerpoint/2010/main" val="39669027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1170</TotalTime>
  <Words>1008</Words>
  <Application>Microsoft Office PowerPoint</Application>
  <PresentationFormat>On-screen Show (4:3)</PresentationFormat>
  <Paragraphs>168</Paragraphs>
  <Slides>40</Slides>
  <Notes>0</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Flow</vt:lpstr>
      <vt:lpstr>The Hands of Fate</vt:lpstr>
      <vt:lpstr>Geopolitics and International Finance in an Age of Globalization</vt:lpstr>
      <vt:lpstr>PowerPoint Presentation</vt:lpstr>
      <vt:lpstr>Agenda</vt:lpstr>
      <vt:lpstr>Axis of Power and Ideology</vt:lpstr>
      <vt:lpstr>IDEOLOGY: WHO STARTS WARS?</vt:lpstr>
      <vt:lpstr>POWER: WHO SUPPORTS WARS?</vt:lpstr>
      <vt:lpstr>Political and Economic Power</vt:lpstr>
      <vt:lpstr>Geopolitics</vt:lpstr>
      <vt:lpstr>The Geographical Pivot of History: The Heartland Theory</vt:lpstr>
      <vt:lpstr>The Heartland Theory: The Great Game</vt:lpstr>
      <vt:lpstr>More Players, Same Game</vt:lpstr>
      <vt:lpstr>PowerPoint Presentation</vt:lpstr>
      <vt:lpstr>The War on Drugs</vt:lpstr>
      <vt:lpstr>Heroin: Al Qaeda’s Cash Crop</vt:lpstr>
      <vt:lpstr>Oil: The ISIS (Sunni Wahhabist)  Advantage</vt:lpstr>
      <vt:lpstr>The War on Terrorism</vt:lpstr>
      <vt:lpstr>Geo-Politics: Major Factions</vt:lpstr>
      <vt:lpstr>The War on Terrorism: Blowback?</vt:lpstr>
      <vt:lpstr>ISIS: Rebranding Al Qaeda</vt:lpstr>
      <vt:lpstr>State Crimes  Against Democracy</vt:lpstr>
      <vt:lpstr>International Finance</vt:lpstr>
      <vt:lpstr>The Alchemy of Money Creation</vt:lpstr>
      <vt:lpstr>Corporate &amp; Private Fiat Currency</vt:lpstr>
      <vt:lpstr>Fractional Reserve Lending</vt:lpstr>
      <vt:lpstr>Debt-based Monetary System</vt:lpstr>
      <vt:lpstr>Bretton Woods Conference 1944</vt:lpstr>
      <vt:lpstr>Triffin Paradox</vt:lpstr>
      <vt:lpstr>Bancor Redux: Special Drawing Rights</vt:lpstr>
      <vt:lpstr>SDRs: The New Global  Reserve Currency</vt:lpstr>
      <vt:lpstr>The Big Picture</vt:lpstr>
      <vt:lpstr>The Grand Chessboard</vt:lpstr>
      <vt:lpstr>US-China Relations</vt:lpstr>
      <vt:lpstr>US-China Relations</vt:lpstr>
      <vt:lpstr>Israel: Oded Yinon Plan</vt:lpstr>
      <vt:lpstr>US-Saudi Relations</vt:lpstr>
      <vt:lpstr>Agenda 21 (Agenda 2030)</vt:lpstr>
      <vt:lpstr>Agenda 21 (Agenda 2030)</vt:lpstr>
      <vt:lpstr>Black Budgets: How Do They Pay For All This Stuff?</vt:lpstr>
      <vt:lpstr>The Hands of Fate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Hands of Fate</dc:title>
  <dc:creator>Brett</dc:creator>
  <cp:lastModifiedBy>Brett</cp:lastModifiedBy>
  <cp:revision>121</cp:revision>
  <dcterms:created xsi:type="dcterms:W3CDTF">2016-04-18T00:40:23Z</dcterms:created>
  <dcterms:modified xsi:type="dcterms:W3CDTF">2016-04-28T16:57:04Z</dcterms:modified>
</cp:coreProperties>
</file>