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26F07-4859-4F87-A0FF-58F9DA5F9C4A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D6A39949-94AA-4B38-8C4F-AD79B4E4C946}">
      <dgm:prSet phldrT="[Text]" custT="1"/>
      <dgm:spPr>
        <a:solidFill>
          <a:srgbClr val="002060">
            <a:alpha val="50000"/>
          </a:srgbClr>
        </a:solidFill>
      </dgm:spPr>
      <dgm:t>
        <a:bodyPr/>
        <a:lstStyle/>
        <a:p>
          <a:pPr algn="l"/>
          <a:r>
            <a:rPr lang="en-US" sz="5400" dirty="0" smtClean="0"/>
            <a:t>USA</a:t>
          </a:r>
          <a:endParaRPr lang="en-US" sz="6200" dirty="0"/>
        </a:p>
      </dgm:t>
    </dgm:pt>
    <dgm:pt modelId="{2C289F5A-1727-4F9F-B585-50C8B28F33BC}" type="parTrans" cxnId="{0D36B8B4-184A-4E67-AB08-1C91A7F597B9}">
      <dgm:prSet/>
      <dgm:spPr/>
      <dgm:t>
        <a:bodyPr/>
        <a:lstStyle/>
        <a:p>
          <a:endParaRPr lang="en-US"/>
        </a:p>
      </dgm:t>
    </dgm:pt>
    <dgm:pt modelId="{E2845D9C-928B-4878-813A-5A82099E5932}" type="sibTrans" cxnId="{0D36B8B4-184A-4E67-AB08-1C91A7F597B9}">
      <dgm:prSet/>
      <dgm:spPr/>
      <dgm:t>
        <a:bodyPr/>
        <a:lstStyle/>
        <a:p>
          <a:endParaRPr lang="en-US"/>
        </a:p>
      </dgm:t>
    </dgm:pt>
    <dgm:pt modelId="{A31074BC-B601-4772-B94B-5F516BEDD331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pPr algn="r"/>
          <a:r>
            <a:rPr lang="en-US" sz="5400" dirty="0" smtClean="0"/>
            <a:t>USSR</a:t>
          </a:r>
          <a:endParaRPr lang="en-US" sz="6400" dirty="0"/>
        </a:p>
      </dgm:t>
    </dgm:pt>
    <dgm:pt modelId="{FD25A2CC-46E4-4E92-BD08-9910B3E71E2F}" type="parTrans" cxnId="{76829783-080E-4643-95D0-D11A3D4685E7}">
      <dgm:prSet/>
      <dgm:spPr/>
      <dgm:t>
        <a:bodyPr/>
        <a:lstStyle/>
        <a:p>
          <a:endParaRPr lang="en-US"/>
        </a:p>
      </dgm:t>
    </dgm:pt>
    <dgm:pt modelId="{314073A0-7F70-47AB-A071-9D4753978FB0}" type="sibTrans" cxnId="{76829783-080E-4643-95D0-D11A3D4685E7}">
      <dgm:prSet/>
      <dgm:spPr/>
      <dgm:t>
        <a:bodyPr/>
        <a:lstStyle/>
        <a:p>
          <a:endParaRPr lang="en-US"/>
        </a:p>
      </dgm:t>
    </dgm:pt>
    <dgm:pt modelId="{DA7369CC-97CB-4F2B-A46B-12C7EC5D3040}" type="pres">
      <dgm:prSet presAssocID="{8C926F07-4859-4F87-A0FF-58F9DA5F9C4A}" presName="Name0" presStyleCnt="0">
        <dgm:presLayoutVars>
          <dgm:chMax val="7"/>
          <dgm:dir/>
          <dgm:resizeHandles val="exact"/>
        </dgm:presLayoutVars>
      </dgm:prSet>
      <dgm:spPr/>
    </dgm:pt>
    <dgm:pt modelId="{4FE35715-6982-4242-8B5F-8A86EE7E6AC6}" type="pres">
      <dgm:prSet presAssocID="{8C926F07-4859-4F87-A0FF-58F9DA5F9C4A}" presName="ellipse1" presStyleLbl="vennNode1" presStyleIdx="0" presStyleCnt="2" custScaleX="145322" custScaleY="145323" custLinFactNeighborX="-27952" custLinFactNeighborY="36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18C2C-3B18-4020-9F0B-68A5DF5BC742}" type="pres">
      <dgm:prSet presAssocID="{8C926F07-4859-4F87-A0FF-58F9DA5F9C4A}" presName="ellipse2" presStyleLbl="vennNode1" presStyleIdx="1" presStyleCnt="2" custScaleX="149276" custScaleY="149276" custLinFactNeighborX="23846" custLinFactNeighborY="-29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29783-080E-4643-95D0-D11A3D4685E7}" srcId="{8C926F07-4859-4F87-A0FF-58F9DA5F9C4A}" destId="{A31074BC-B601-4772-B94B-5F516BEDD331}" srcOrd="1" destOrd="0" parTransId="{FD25A2CC-46E4-4E92-BD08-9910B3E71E2F}" sibTransId="{314073A0-7F70-47AB-A071-9D4753978FB0}"/>
    <dgm:cxn modelId="{C67E4827-966F-4498-98CB-8B4B8CF1E665}" type="presOf" srcId="{A31074BC-B601-4772-B94B-5F516BEDD331}" destId="{47B18C2C-3B18-4020-9F0B-68A5DF5BC742}" srcOrd="0" destOrd="0" presId="urn:microsoft.com/office/officeart/2005/8/layout/rings+Icon"/>
    <dgm:cxn modelId="{0D36B8B4-184A-4E67-AB08-1C91A7F597B9}" srcId="{8C926F07-4859-4F87-A0FF-58F9DA5F9C4A}" destId="{D6A39949-94AA-4B38-8C4F-AD79B4E4C946}" srcOrd="0" destOrd="0" parTransId="{2C289F5A-1727-4F9F-B585-50C8B28F33BC}" sibTransId="{E2845D9C-928B-4878-813A-5A82099E5932}"/>
    <dgm:cxn modelId="{8822AE27-00E3-408F-9AB5-096884D8E2D7}" type="presOf" srcId="{8C926F07-4859-4F87-A0FF-58F9DA5F9C4A}" destId="{DA7369CC-97CB-4F2B-A46B-12C7EC5D3040}" srcOrd="0" destOrd="0" presId="urn:microsoft.com/office/officeart/2005/8/layout/rings+Icon"/>
    <dgm:cxn modelId="{A761334B-0188-459E-B2D8-A514F8686537}" type="presOf" srcId="{D6A39949-94AA-4B38-8C4F-AD79B4E4C946}" destId="{4FE35715-6982-4242-8B5F-8A86EE7E6AC6}" srcOrd="0" destOrd="0" presId="urn:microsoft.com/office/officeart/2005/8/layout/rings+Icon"/>
    <dgm:cxn modelId="{B3887059-FA5C-4639-85F3-64613505FA8C}" type="presParOf" srcId="{DA7369CC-97CB-4F2B-A46B-12C7EC5D3040}" destId="{4FE35715-6982-4242-8B5F-8A86EE7E6AC6}" srcOrd="0" destOrd="0" presId="urn:microsoft.com/office/officeart/2005/8/layout/rings+Icon"/>
    <dgm:cxn modelId="{4A00D5B4-9E3D-481B-BF9A-D998C50A4153}" type="presParOf" srcId="{DA7369CC-97CB-4F2B-A46B-12C7EC5D3040}" destId="{47B18C2C-3B18-4020-9F0B-68A5DF5BC742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35715-6982-4242-8B5F-8A86EE7E6AC6}">
      <dsp:nvSpPr>
        <dsp:cNvPr id="0" name=""/>
        <dsp:cNvSpPr/>
      </dsp:nvSpPr>
      <dsp:spPr>
        <a:xfrm>
          <a:off x="761991" y="342193"/>
          <a:ext cx="3826383" cy="3826679"/>
        </a:xfrm>
        <a:prstGeom prst="ellipse">
          <a:avLst/>
        </a:prstGeom>
        <a:solidFill>
          <a:srgbClr val="00206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USA</a:t>
          </a:r>
          <a:endParaRPr lang="en-US" sz="6200" kern="1200" dirty="0"/>
        </a:p>
      </dsp:txBody>
      <dsp:txXfrm>
        <a:off x="1322352" y="902597"/>
        <a:ext cx="2705661" cy="2705871"/>
      </dsp:txXfrm>
    </dsp:sp>
    <dsp:sp modelId="{47B18C2C-3B18-4020-9F0B-68A5DF5BC742}">
      <dsp:nvSpPr>
        <dsp:cNvPr id="0" name=""/>
        <dsp:cNvSpPr/>
      </dsp:nvSpPr>
      <dsp:spPr>
        <a:xfrm>
          <a:off x="3429002" y="306275"/>
          <a:ext cx="3930493" cy="393077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USSR</a:t>
          </a:r>
          <a:endParaRPr lang="en-US" sz="6400" kern="1200" dirty="0"/>
        </a:p>
      </dsp:txBody>
      <dsp:txXfrm>
        <a:off x="4004609" y="881923"/>
        <a:ext cx="2779279" cy="277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4798D-D1A3-44E4-8BD2-AA1D11E6C85C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8E9DE5-D55D-499F-B13F-C5BAD96CDC4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851648" cy="1371600"/>
          </a:xfrm>
        </p:spPr>
        <p:txBody>
          <a:bodyPr/>
          <a:lstStyle/>
          <a:p>
            <a:r>
              <a:rPr lang="en-US" dirty="0" smtClean="0"/>
              <a:t>The Cold War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How did the West establish its dominance in the Cold War from the very beginning?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39" b="60439"/>
          <a:stretch/>
        </p:blipFill>
        <p:spPr bwMode="auto">
          <a:xfrm>
            <a:off x="0" y="3677664"/>
            <a:ext cx="9144000" cy="318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WWII: The Fight For Germany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229623"/>
              </p:ext>
            </p:extLst>
          </p:nvPr>
        </p:nvGraphicFramePr>
        <p:xfrm>
          <a:off x="533400" y="20113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4018746"/>
            <a:ext cx="18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GERMANY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129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Atlanticists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3057" y="21291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Eurasianists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1337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Sea Power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3057" y="601337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Land Power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29" y="3886198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2144" y="3886199"/>
            <a:ext cx="1175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00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Atlantic Treaty Organization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7010400" cy="4495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Military alliance – members agree </a:t>
            </a:r>
            <a:r>
              <a:rPr lang="en-US" sz="2500" dirty="0"/>
              <a:t>to mutual </a:t>
            </a:r>
            <a:r>
              <a:rPr lang="en-US" sz="2500" dirty="0" smtClean="0"/>
              <a:t>defense </a:t>
            </a:r>
            <a:r>
              <a:rPr lang="en-US" sz="2500" dirty="0"/>
              <a:t>in response to an attack by any external </a:t>
            </a:r>
            <a:r>
              <a:rPr lang="en-US" sz="2500" dirty="0" smtClean="0"/>
              <a:t>party (Article 5) "</a:t>
            </a:r>
            <a:r>
              <a:rPr lang="en-US" sz="2500" dirty="0"/>
              <a:t>to keep the Russians out, the Americans in, and the Germans </a:t>
            </a:r>
            <a:r>
              <a:rPr lang="en-US" sz="2500" dirty="0" smtClean="0"/>
              <a:t>down"</a:t>
            </a:r>
          </a:p>
          <a:p>
            <a:r>
              <a:rPr lang="en-US" sz="2500" dirty="0" smtClean="0"/>
              <a:t>NATO Stay Behind Armies-prevent an attempted Soviet takeover of Europe</a:t>
            </a:r>
          </a:p>
          <a:p>
            <a:pPr lvl="1"/>
            <a:r>
              <a:rPr lang="en-US" sz="2500" dirty="0" smtClean="0"/>
              <a:t>Operation </a:t>
            </a:r>
            <a:r>
              <a:rPr lang="en-US" sz="2500" dirty="0" err="1" smtClean="0"/>
              <a:t>Gladio</a:t>
            </a:r>
            <a:endParaRPr lang="en-US" sz="2500" dirty="0"/>
          </a:p>
          <a:p>
            <a:pPr lvl="2"/>
            <a:r>
              <a:rPr lang="en-US" sz="2500" dirty="0" smtClean="0"/>
              <a:t>Secret armies committed acts of terrorism and blamed it on the Soviets (communists)</a:t>
            </a:r>
          </a:p>
          <a:p>
            <a:pPr lvl="2"/>
            <a:r>
              <a:rPr lang="en-US" sz="2500" dirty="0" smtClean="0"/>
              <a:t>Goal was to create a “strategy of tension”</a:t>
            </a:r>
          </a:p>
          <a:p>
            <a:pPr lvl="2"/>
            <a:endParaRPr lang="en-US" sz="2400" dirty="0" smtClean="0"/>
          </a:p>
        </p:txBody>
      </p:sp>
      <p:pic>
        <p:nvPicPr>
          <p:cNvPr id="2050" name="Picture 2" descr="File:NATO OTAN landscape 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71" y="2133600"/>
            <a:ext cx="1900429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opyaps.com/wp-content/uploads/2013/07/Operation-Glad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r="20090"/>
          <a:stretch/>
        </p:blipFill>
        <p:spPr bwMode="auto">
          <a:xfrm>
            <a:off x="7385110" y="3276600"/>
            <a:ext cx="1617350" cy="24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8956" y="5867400"/>
            <a:ext cx="182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“In silence, we serve freedom.”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Bretton </a:t>
            </a:r>
            <a:r>
              <a:rPr lang="en-US" dirty="0"/>
              <a:t>Woods Conference 1944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5480"/>
            <a:ext cx="6096000" cy="469392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Allied nations decided the new financial rules of the world</a:t>
            </a:r>
          </a:p>
          <a:p>
            <a:pPr lvl="1"/>
            <a:r>
              <a:rPr lang="en-US" sz="2800" u="sng" dirty="0" smtClean="0"/>
              <a:t>International Monetary Fund</a:t>
            </a:r>
            <a:r>
              <a:rPr lang="en-US" sz="2800" dirty="0" smtClean="0"/>
              <a:t> &amp; </a:t>
            </a:r>
            <a:r>
              <a:rPr lang="en-US" sz="2800" u="sng" dirty="0" smtClean="0"/>
              <a:t>World Bank</a:t>
            </a:r>
            <a:r>
              <a:rPr lang="en-US" sz="2800" dirty="0" smtClean="0"/>
              <a:t> (1945)</a:t>
            </a:r>
          </a:p>
          <a:p>
            <a:pPr lvl="2"/>
            <a:r>
              <a:rPr lang="en-US" sz="2600" b="1" dirty="0"/>
              <a:t>P</a:t>
            </a:r>
            <a:r>
              <a:rPr lang="en-US" sz="2600" b="1" dirty="0" smtClean="0"/>
              <a:t>romote </a:t>
            </a:r>
            <a:r>
              <a:rPr lang="en-US" sz="2600" b="1" dirty="0"/>
              <a:t>international monetary </a:t>
            </a:r>
            <a:r>
              <a:rPr lang="en-US" sz="2600" b="1" dirty="0" smtClean="0"/>
              <a:t>cooperation</a:t>
            </a:r>
            <a:r>
              <a:rPr lang="en-US" sz="2600" dirty="0"/>
              <a:t>, </a:t>
            </a:r>
            <a:r>
              <a:rPr lang="en-US" sz="2600" dirty="0" smtClean="0"/>
              <a:t>trade</a:t>
            </a:r>
            <a:r>
              <a:rPr lang="en-US" sz="2600" dirty="0"/>
              <a:t>, high employment, </a:t>
            </a:r>
            <a:r>
              <a:rPr lang="en-US" sz="2600" dirty="0" smtClean="0"/>
              <a:t>economic growth</a:t>
            </a:r>
          </a:p>
          <a:p>
            <a:pPr lvl="2"/>
            <a:r>
              <a:rPr lang="en-US" sz="2600" dirty="0" smtClean="0"/>
              <a:t>Prevent poverty, and provide loans to countries </a:t>
            </a:r>
            <a:r>
              <a:rPr lang="en-US" sz="2600" dirty="0"/>
              <a:t>in financial </a:t>
            </a:r>
            <a:r>
              <a:rPr lang="en-US" sz="2600" dirty="0" smtClean="0"/>
              <a:t>difficulty</a:t>
            </a:r>
          </a:p>
        </p:txBody>
      </p:sp>
      <p:pic>
        <p:nvPicPr>
          <p:cNvPr id="3074" name="Picture 2" descr="International Monetary Fund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23" y="2133600"/>
            <a:ext cx="18691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1.sndcdn.com/avatars-000149424631-inbnog-t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Bretton </a:t>
            </a:r>
            <a:r>
              <a:rPr lang="en-US" dirty="0"/>
              <a:t>Woods Conference 1944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2164080"/>
            <a:ext cx="4524375" cy="3474720"/>
          </a:xfrm>
        </p:spPr>
        <p:txBody>
          <a:bodyPr>
            <a:noAutofit/>
          </a:bodyPr>
          <a:lstStyle/>
          <a:p>
            <a:r>
              <a:rPr lang="en-US" sz="2500" b="1" dirty="0"/>
              <a:t>Promote international monetary </a:t>
            </a:r>
            <a:r>
              <a:rPr lang="en-US" sz="2500" b="1" dirty="0" smtClean="0"/>
              <a:t>cooperation</a:t>
            </a:r>
          </a:p>
          <a:p>
            <a:pPr lvl="1"/>
            <a:r>
              <a:rPr lang="en-US" sz="2500" dirty="0" smtClean="0"/>
              <a:t>US </a:t>
            </a:r>
            <a:r>
              <a:rPr lang="en-US" sz="2500" dirty="0"/>
              <a:t>Dollar-Gold </a:t>
            </a:r>
            <a:r>
              <a:rPr lang="en-US" sz="2500" dirty="0" smtClean="0"/>
              <a:t>Exchange</a:t>
            </a:r>
          </a:p>
          <a:p>
            <a:pPr lvl="2"/>
            <a:r>
              <a:rPr lang="en-US" sz="2500" dirty="0"/>
              <a:t>World Reserve Currency</a:t>
            </a:r>
          </a:p>
          <a:p>
            <a:pPr lvl="2"/>
            <a:r>
              <a:rPr lang="en-US" sz="2500" dirty="0" smtClean="0"/>
              <a:t>Lender of last resort</a:t>
            </a:r>
            <a:endParaRPr lang="en-US" sz="2500" dirty="0"/>
          </a:p>
          <a:p>
            <a:pPr lvl="2"/>
            <a:r>
              <a:rPr lang="en-US" sz="2500" dirty="0"/>
              <a:t>All </a:t>
            </a:r>
            <a:r>
              <a:rPr lang="en-US" sz="2500" dirty="0" smtClean="0"/>
              <a:t>transactions </a:t>
            </a:r>
            <a:r>
              <a:rPr lang="en-US" sz="2500" dirty="0"/>
              <a:t>would be completed using US </a:t>
            </a:r>
            <a:r>
              <a:rPr lang="en-US" sz="2500" dirty="0" smtClean="0"/>
              <a:t>Dollars</a:t>
            </a:r>
          </a:p>
        </p:txBody>
      </p:sp>
      <p:pic>
        <p:nvPicPr>
          <p:cNvPr id="4098" name="Picture 2" descr="https://www.goldstockbull.com/wp-content/uploads/gold_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400300"/>
            <a:ext cx="4238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990600"/>
            <a:ext cx="83058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How did the Western world establish its PESC dominance at the close of WWII?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00400"/>
            <a:ext cx="8305800" cy="3200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Using your Star Chart answer the following: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</a:rPr>
              <a:t>How did the West establish </a:t>
            </a:r>
            <a:r>
              <a:rPr lang="en-US" sz="2800" b="1" u="sng" dirty="0" smtClean="0">
                <a:solidFill>
                  <a:schemeClr val="accent1"/>
                </a:solidFill>
              </a:rPr>
              <a:t>political</a:t>
            </a:r>
            <a:r>
              <a:rPr lang="en-US" sz="2800" b="1" dirty="0" smtClean="0">
                <a:solidFill>
                  <a:schemeClr val="accent1"/>
                </a:solidFill>
              </a:rPr>
              <a:t> dominance?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accent1"/>
                </a:solidFill>
              </a:rPr>
              <a:t>How </a:t>
            </a:r>
            <a:r>
              <a:rPr lang="en-US" sz="2800" b="1" dirty="0">
                <a:solidFill>
                  <a:schemeClr val="accent1"/>
                </a:solidFill>
              </a:rPr>
              <a:t>did the West </a:t>
            </a:r>
            <a:r>
              <a:rPr lang="en-US" sz="2800" b="1" dirty="0" smtClean="0">
                <a:solidFill>
                  <a:schemeClr val="accent1"/>
                </a:solidFill>
              </a:rPr>
              <a:t>establish </a:t>
            </a:r>
            <a:r>
              <a:rPr lang="en-US" sz="2800" b="1" u="sng" dirty="0" smtClean="0">
                <a:solidFill>
                  <a:schemeClr val="accent1"/>
                </a:solidFill>
              </a:rPr>
              <a:t>economic</a:t>
            </a:r>
            <a:r>
              <a:rPr lang="en-US" sz="2800" b="1" dirty="0" smtClean="0">
                <a:solidFill>
                  <a:schemeClr val="accent1"/>
                </a:solidFill>
              </a:rPr>
              <a:t> dominance?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How did the West </a:t>
            </a:r>
            <a:r>
              <a:rPr lang="en-US" sz="2800" b="1" dirty="0" smtClean="0">
                <a:solidFill>
                  <a:schemeClr val="accent1"/>
                </a:solidFill>
              </a:rPr>
              <a:t>establish </a:t>
            </a:r>
            <a:r>
              <a:rPr lang="en-US" sz="2800" b="1" u="sng" dirty="0" smtClean="0">
                <a:solidFill>
                  <a:schemeClr val="accent1"/>
                </a:solidFill>
              </a:rPr>
              <a:t>social</a:t>
            </a:r>
            <a:r>
              <a:rPr lang="en-US" sz="2800" b="1" dirty="0" smtClean="0">
                <a:solidFill>
                  <a:schemeClr val="accent1"/>
                </a:solidFill>
              </a:rPr>
              <a:t> dominance?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How did the West </a:t>
            </a:r>
            <a:r>
              <a:rPr lang="en-US" sz="2800" b="1" dirty="0" smtClean="0">
                <a:solidFill>
                  <a:schemeClr val="accent1"/>
                </a:solidFill>
              </a:rPr>
              <a:t>establish </a:t>
            </a:r>
            <a:r>
              <a:rPr lang="en-US" sz="2800" b="1" u="sng" dirty="0" smtClean="0">
                <a:solidFill>
                  <a:schemeClr val="accent1"/>
                </a:solidFill>
              </a:rPr>
              <a:t>cultural</a:t>
            </a:r>
            <a:r>
              <a:rPr lang="en-US" sz="2800" b="1" dirty="0" smtClean="0">
                <a:solidFill>
                  <a:schemeClr val="accent1"/>
                </a:solidFill>
              </a:rPr>
              <a:t> dominance</a:t>
            </a:r>
          </a:p>
        </p:txBody>
      </p:sp>
    </p:spTree>
    <p:extLst>
      <p:ext uri="{BB962C8B-B14F-4D97-AF65-F5344CB8AC3E}">
        <p14:creationId xmlns:p14="http://schemas.microsoft.com/office/powerpoint/2010/main" val="30156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249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The Cold War Game</vt:lpstr>
      <vt:lpstr>WWII: The Fight For Germany</vt:lpstr>
      <vt:lpstr>North Atlantic Treaty Organization</vt:lpstr>
      <vt:lpstr>Bretton Woods Conference 1944</vt:lpstr>
      <vt:lpstr>Bretton Woods Conference 1944</vt:lpstr>
      <vt:lpstr>How did the Western world establish its PESC dominance at the close of WWII?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Game</dc:title>
  <dc:creator>Windows User</dc:creator>
  <cp:lastModifiedBy>Windows User</cp:lastModifiedBy>
  <cp:revision>26</cp:revision>
  <dcterms:created xsi:type="dcterms:W3CDTF">2018-04-13T02:28:12Z</dcterms:created>
  <dcterms:modified xsi:type="dcterms:W3CDTF">2018-04-14T17:17:32Z</dcterms:modified>
</cp:coreProperties>
</file>